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6" r:id="rId3"/>
  </p:sldMasterIdLst>
  <p:notesMasterIdLst>
    <p:notesMasterId r:id="rId35"/>
  </p:notesMasterIdLst>
  <p:sldIdLst>
    <p:sldId id="256" r:id="rId4"/>
    <p:sldId id="259" r:id="rId5"/>
    <p:sldId id="260" r:id="rId6"/>
    <p:sldId id="277" r:id="rId7"/>
    <p:sldId id="261" r:id="rId8"/>
    <p:sldId id="278" r:id="rId9"/>
    <p:sldId id="262" r:id="rId10"/>
    <p:sldId id="279" r:id="rId11"/>
    <p:sldId id="280" r:id="rId12"/>
    <p:sldId id="265" r:id="rId13"/>
    <p:sldId id="266" r:id="rId14"/>
    <p:sldId id="281" r:id="rId15"/>
    <p:sldId id="267" r:id="rId16"/>
    <p:sldId id="268" r:id="rId17"/>
    <p:sldId id="282" r:id="rId18"/>
    <p:sldId id="269" r:id="rId19"/>
    <p:sldId id="270" r:id="rId20"/>
    <p:sldId id="283" r:id="rId21"/>
    <p:sldId id="271" r:id="rId22"/>
    <p:sldId id="284" r:id="rId23"/>
    <p:sldId id="285" r:id="rId24"/>
    <p:sldId id="286" r:id="rId25"/>
    <p:sldId id="274" r:id="rId26"/>
    <p:sldId id="287" r:id="rId27"/>
    <p:sldId id="288" r:id="rId28"/>
    <p:sldId id="275" r:id="rId29"/>
    <p:sldId id="289" r:id="rId30"/>
    <p:sldId id="290" r:id="rId31"/>
    <p:sldId id="291" r:id="rId32"/>
    <p:sldId id="292" r:id="rId33"/>
    <p:sldId id="276" r:id="rId34"/>
  </p:sldIdLst>
  <p:sldSz cx="7772400" cy="10058400"/>
  <p:notesSz cx="6858000" cy="9144000"/>
  <p:embeddedFontLst>
    <p:embeddedFont>
      <p:font typeface="Helvetica Neue" panose="020B0604020202020204" charset="0"/>
      <p:regular r:id="rId36"/>
      <p:bold r:id="rId37"/>
      <p:italic r:id="rId38"/>
      <p:boldItalic r:id="rId39"/>
    </p:embeddedFont>
    <p:embeddedFont>
      <p:font typeface="Open Sans SemiBold" panose="020B0604020202020204" charset="0"/>
      <p:regular r:id="rId40"/>
      <p:bold r:id="rId41"/>
      <p:italic r:id="rId42"/>
      <p:boldItalic r:id="rId43"/>
    </p:embeddedFont>
    <p:embeddedFont>
      <p:font typeface="Open Sans" panose="020B0806030504020204" pitchFamily="34" charset="0"/>
      <p:regular r:id="rId44"/>
      <p:bold r:id="rId45"/>
      <p:italic r:id="rId46"/>
      <p:boldItalic r:id="rId47"/>
    </p:embeddedFont>
    <p:embeddedFont>
      <p:font typeface="Open Sans Light"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56" d="100"/>
          <a:sy n="56" d="100"/>
        </p:scale>
        <p:origin x="1820" y="-2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4.fntdata"/><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9.fntdata"/><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font" Target="fonts/font6.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1.fntdata"/><Relationship Id="rId49"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59"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a9f40c9c8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a9f40c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42c26f7259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42c26f72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2bf448a5f_0_9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2bf448a5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2bf448a5f_0_9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42bf448a5f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405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42bf448a5f_0_9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42bf448a5f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2bf448a5f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2bf448a5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2bf448a5f_0_1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2bf448a5f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448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2bf448a5f_0_14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2bf448a5f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bf448a5f_0_15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bf448a5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42bf448a5f_0_15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42bf448a5f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039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a9f40c9c8_0_81: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a9f40c9c8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a96ff8925_0_19: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a96ff892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020f252f2_0_4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020f252f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784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020f252f2_0_4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020f252f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70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020f252f2_0_4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020f252f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5821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020f252f2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020f252f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020f252f2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020f252f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370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020f252f2_0_5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020f252f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250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20f252f2_0_5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20f252f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20f252f2_0_5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20f252f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78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20f252f2_0_5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20f252f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3361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20f252f2_0_5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20f252f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3213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a96ff8925_0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a96ff892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020f252f2_0_5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4020f252f2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046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ad3930b69_1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ad3930b6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a96ff8925_0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a96ff892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3894832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020f252f2_0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020f252f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020f252f2_0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020f252f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p>
        </p:txBody>
      </p:sp>
    </p:spTree>
    <p:extLst>
      <p:ext uri="{BB962C8B-B14F-4D97-AF65-F5344CB8AC3E}">
        <p14:creationId xmlns:p14="http://schemas.microsoft.com/office/powerpoint/2010/main" val="2801153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a96ff8925_0_235: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a96ff892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2bf448a5f_0_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2bf448a5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459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2bf448a5f_0_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2bf448a5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780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8"/>
        <p:cNvGrpSpPr/>
        <p:nvPr/>
      </p:nvGrpSpPr>
      <p:grpSpPr>
        <a:xfrm>
          <a:off x="0" y="0"/>
          <a:ext cx="0" cy="0"/>
          <a:chOff x="0" y="0"/>
          <a:chExt cx="0" cy="0"/>
        </a:xfrm>
      </p:grpSpPr>
      <p:sp>
        <p:nvSpPr>
          <p:cNvPr id="49" name="Google Shape;49;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Font typeface="Open Sans"/>
              <a:buNone/>
              <a:defRPr sz="5200">
                <a:latin typeface="Open Sans"/>
                <a:ea typeface="Open Sans"/>
                <a:cs typeface="Open Sans"/>
                <a:sym typeface="Open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0" name="Google Shape;50;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Open Sans"/>
              <a:buNone/>
              <a:defRPr sz="280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1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E3D49"/>
        </a:solidFill>
        <a:effectLst/>
      </p:bgPr>
    </p:bg>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4" name="Google Shape;54;p1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NND" type="tx">
  <p:cSld name="TITLE_AND_BODY">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6"/>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a:latin typeface="Open Sans"/>
                <a:ea typeface="Open Sans"/>
                <a:cs typeface="Open Sans"/>
                <a:sym typeface="Open Sans"/>
              </a:defRPr>
            </a:lvl1pPr>
            <a:lvl2pPr marL="914400" lvl="1" indent="-317500" rtl="0">
              <a:spcBef>
                <a:spcPts val="1600"/>
              </a:spcBef>
              <a:spcAft>
                <a:spcPts val="0"/>
              </a:spcAft>
              <a:buSzPts val="1400"/>
              <a:buFont typeface="Open Sans"/>
              <a:buChar char="○"/>
              <a:defRPr>
                <a:latin typeface="Open Sans"/>
                <a:ea typeface="Open Sans"/>
                <a:cs typeface="Open Sans"/>
                <a:sym typeface="Open Sans"/>
              </a:defRPr>
            </a:lvl2pPr>
            <a:lvl3pPr marL="1371600" lvl="2" indent="-317500" rtl="0">
              <a:spcBef>
                <a:spcPts val="1600"/>
              </a:spcBef>
              <a:spcAft>
                <a:spcPts val="0"/>
              </a:spcAft>
              <a:buSzPts val="1400"/>
              <a:buFont typeface="Open Sans"/>
              <a:buChar char="■"/>
              <a:defRPr>
                <a:latin typeface="Open Sans"/>
                <a:ea typeface="Open Sans"/>
                <a:cs typeface="Open Sans"/>
                <a:sym typeface="Open Sans"/>
              </a:defRPr>
            </a:lvl3pPr>
            <a:lvl4pPr marL="1828800" lvl="3" indent="-317500" rtl="0">
              <a:spcBef>
                <a:spcPts val="1600"/>
              </a:spcBef>
              <a:spcAft>
                <a:spcPts val="0"/>
              </a:spcAft>
              <a:buSzPts val="1400"/>
              <a:buFont typeface="Open Sans"/>
              <a:buChar char="●"/>
              <a:defRPr>
                <a:latin typeface="Open Sans"/>
                <a:ea typeface="Open Sans"/>
                <a:cs typeface="Open Sans"/>
                <a:sym typeface="Open Sans"/>
              </a:defRPr>
            </a:lvl4pPr>
            <a:lvl5pPr marL="2286000" lvl="4" indent="-317500" rtl="0">
              <a:spcBef>
                <a:spcPts val="1600"/>
              </a:spcBef>
              <a:spcAft>
                <a:spcPts val="0"/>
              </a:spcAft>
              <a:buSzPts val="1400"/>
              <a:buFont typeface="Open Sans"/>
              <a:buChar char="○"/>
              <a:defRPr>
                <a:latin typeface="Open Sans"/>
                <a:ea typeface="Open Sans"/>
                <a:cs typeface="Open Sans"/>
                <a:sym typeface="Open Sans"/>
              </a:defRPr>
            </a:lvl5pPr>
            <a:lvl6pPr marL="2743200" lvl="5" indent="-317500" rtl="0">
              <a:spcBef>
                <a:spcPts val="1600"/>
              </a:spcBef>
              <a:spcAft>
                <a:spcPts val="0"/>
              </a:spcAft>
              <a:buSzPts val="1400"/>
              <a:buFont typeface="Open Sans"/>
              <a:buChar char="■"/>
              <a:defRPr>
                <a:latin typeface="Open Sans"/>
                <a:ea typeface="Open Sans"/>
                <a:cs typeface="Open Sans"/>
                <a:sym typeface="Open Sans"/>
              </a:defRPr>
            </a:lvl6pPr>
            <a:lvl7pPr marL="3200400" lvl="6" indent="-317500" rtl="0">
              <a:spcBef>
                <a:spcPts val="1600"/>
              </a:spcBef>
              <a:spcAft>
                <a:spcPts val="0"/>
              </a:spcAft>
              <a:buSzPts val="1400"/>
              <a:buFont typeface="Open Sans"/>
              <a:buChar char="●"/>
              <a:defRPr>
                <a:latin typeface="Open Sans"/>
                <a:ea typeface="Open Sans"/>
                <a:cs typeface="Open Sans"/>
                <a:sym typeface="Open Sans"/>
              </a:defRPr>
            </a:lvl7pPr>
            <a:lvl8pPr marL="3657600" lvl="7" indent="-317500" rtl="0">
              <a:spcBef>
                <a:spcPts val="1600"/>
              </a:spcBef>
              <a:spcAft>
                <a:spcPts val="0"/>
              </a:spcAft>
              <a:buSzPts val="1400"/>
              <a:buFont typeface="Open Sans"/>
              <a:buChar char="○"/>
              <a:defRPr>
                <a:latin typeface="Open Sans"/>
                <a:ea typeface="Open Sans"/>
                <a:cs typeface="Open Sans"/>
                <a:sym typeface="Open Sans"/>
              </a:defRPr>
            </a:lvl8pPr>
            <a:lvl9pPr marL="4114800" lvl="8" indent="-317500"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58" name="Google Shape;58;p1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16"/>
          <p:cNvSpPr txBox="1"/>
          <p:nvPr/>
        </p:nvSpPr>
        <p:spPr>
          <a:xfrm>
            <a:off x="884150" y="7891976"/>
            <a:ext cx="6004200" cy="1749300"/>
          </a:xfrm>
          <a:prstGeom prst="rect">
            <a:avLst/>
          </a:prstGeom>
          <a:solidFill>
            <a:srgbClr val="DBE2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i="1">
                <a:solidFill>
                  <a:srgbClr val="15C26B"/>
                </a:solidFill>
                <a:latin typeface="Open Sans"/>
                <a:ea typeface="Open Sans"/>
                <a:cs typeface="Open Sans"/>
                <a:sym typeface="Open Sans"/>
              </a:rPr>
              <a:t>Remove this slide </a:t>
            </a:r>
            <a:endParaRPr sz="3600" i="1">
              <a:solidFill>
                <a:srgbClr val="15C26B"/>
              </a:solidFill>
              <a:latin typeface="Open Sans"/>
              <a:ea typeface="Open Sans"/>
              <a:cs typeface="Open Sans"/>
              <a:sym typeface="Open Sans"/>
            </a:endParaRPr>
          </a:p>
        </p:txBody>
      </p:sp>
      <p:pic>
        <p:nvPicPr>
          <p:cNvPr id="60" name="Google Shape;60;p16"/>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61"/>
        <p:cNvGrpSpPr/>
        <p:nvPr/>
      </p:nvGrpSpPr>
      <p:grpSpPr>
        <a:xfrm>
          <a:off x="0" y="0"/>
          <a:ext cx="0" cy="0"/>
          <a:chOff x="0" y="0"/>
          <a:chExt cx="0" cy="0"/>
        </a:xfrm>
      </p:grpSpPr>
      <p:sp>
        <p:nvSpPr>
          <p:cNvPr id="62" name="Google Shape;62;p1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7"/>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a:latin typeface="Open Sans"/>
                <a:ea typeface="Open Sans"/>
                <a:cs typeface="Open Sans"/>
                <a:sym typeface="Open Sans"/>
              </a:defRPr>
            </a:lvl1pPr>
            <a:lvl2pPr marL="914400" lvl="1" indent="-317500" rtl="0">
              <a:spcBef>
                <a:spcPts val="1600"/>
              </a:spcBef>
              <a:spcAft>
                <a:spcPts val="0"/>
              </a:spcAft>
              <a:buSzPts val="1400"/>
              <a:buFont typeface="Open Sans"/>
              <a:buChar char="○"/>
              <a:defRPr>
                <a:latin typeface="Open Sans"/>
                <a:ea typeface="Open Sans"/>
                <a:cs typeface="Open Sans"/>
                <a:sym typeface="Open Sans"/>
              </a:defRPr>
            </a:lvl2pPr>
            <a:lvl3pPr marL="1371600" lvl="2" indent="-317500" rtl="0">
              <a:spcBef>
                <a:spcPts val="1600"/>
              </a:spcBef>
              <a:spcAft>
                <a:spcPts val="0"/>
              </a:spcAft>
              <a:buSzPts val="1400"/>
              <a:buFont typeface="Open Sans"/>
              <a:buChar char="■"/>
              <a:defRPr>
                <a:latin typeface="Open Sans"/>
                <a:ea typeface="Open Sans"/>
                <a:cs typeface="Open Sans"/>
                <a:sym typeface="Open Sans"/>
              </a:defRPr>
            </a:lvl3pPr>
            <a:lvl4pPr marL="1828800" lvl="3" indent="-317500" rtl="0">
              <a:spcBef>
                <a:spcPts val="1600"/>
              </a:spcBef>
              <a:spcAft>
                <a:spcPts val="0"/>
              </a:spcAft>
              <a:buSzPts val="1400"/>
              <a:buFont typeface="Open Sans"/>
              <a:buChar char="●"/>
              <a:defRPr>
                <a:latin typeface="Open Sans"/>
                <a:ea typeface="Open Sans"/>
                <a:cs typeface="Open Sans"/>
                <a:sym typeface="Open Sans"/>
              </a:defRPr>
            </a:lvl4pPr>
            <a:lvl5pPr marL="2286000" lvl="4" indent="-317500" rtl="0">
              <a:spcBef>
                <a:spcPts val="1600"/>
              </a:spcBef>
              <a:spcAft>
                <a:spcPts val="0"/>
              </a:spcAft>
              <a:buSzPts val="1400"/>
              <a:buFont typeface="Open Sans"/>
              <a:buChar char="○"/>
              <a:defRPr>
                <a:latin typeface="Open Sans"/>
                <a:ea typeface="Open Sans"/>
                <a:cs typeface="Open Sans"/>
                <a:sym typeface="Open Sans"/>
              </a:defRPr>
            </a:lvl5pPr>
            <a:lvl6pPr marL="2743200" lvl="5" indent="-317500" rtl="0">
              <a:spcBef>
                <a:spcPts val="1600"/>
              </a:spcBef>
              <a:spcAft>
                <a:spcPts val="0"/>
              </a:spcAft>
              <a:buSzPts val="1400"/>
              <a:buFont typeface="Open Sans"/>
              <a:buChar char="■"/>
              <a:defRPr>
                <a:latin typeface="Open Sans"/>
                <a:ea typeface="Open Sans"/>
                <a:cs typeface="Open Sans"/>
                <a:sym typeface="Open Sans"/>
              </a:defRPr>
            </a:lvl6pPr>
            <a:lvl7pPr marL="3200400" lvl="6" indent="-317500" rtl="0">
              <a:spcBef>
                <a:spcPts val="1600"/>
              </a:spcBef>
              <a:spcAft>
                <a:spcPts val="0"/>
              </a:spcAft>
              <a:buSzPts val="1400"/>
              <a:buFont typeface="Open Sans"/>
              <a:buChar char="●"/>
              <a:defRPr>
                <a:latin typeface="Open Sans"/>
                <a:ea typeface="Open Sans"/>
                <a:cs typeface="Open Sans"/>
                <a:sym typeface="Open Sans"/>
              </a:defRPr>
            </a:lvl7pPr>
            <a:lvl8pPr marL="3657600" lvl="7" indent="-317500" rtl="0">
              <a:spcBef>
                <a:spcPts val="1600"/>
              </a:spcBef>
              <a:spcAft>
                <a:spcPts val="0"/>
              </a:spcAft>
              <a:buSzPts val="1400"/>
              <a:buFont typeface="Open Sans"/>
              <a:buChar char="○"/>
              <a:defRPr>
                <a:latin typeface="Open Sans"/>
                <a:ea typeface="Open Sans"/>
                <a:cs typeface="Open Sans"/>
                <a:sym typeface="Open Sans"/>
              </a:defRPr>
            </a:lvl8pPr>
            <a:lvl9pPr marL="4114800" lvl="8" indent="-317500"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64" name="Google Shape;64;p1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5" name="Google Shape;65;p17"/>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NND_Template" type="twoColTx">
  <p:cSld name="TITLE_AND_TWO_COLUMNS">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8"/>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8"/>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Google Shape;70;p1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1" name="Google Shape;71;p18"/>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Font typeface="Open Sans"/>
              <a:buNone/>
              <a:defRPr>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9"/>
          <p:cNvSpPr txBox="1">
            <a:spLocks noGrp="1"/>
          </p:cNvSpPr>
          <p:nvPr>
            <p:ph type="sldNum" idx="12"/>
          </p:nvPr>
        </p:nvSpPr>
        <p:spPr>
          <a:xfrm>
            <a:off x="7231389" y="9288605"/>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5" name="Google Shape;75;p19"/>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2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2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2" name="Google Shape;82;p2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E3D49"/>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2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5" name="Google Shape;85;p2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2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9" name="Google Shape;89;p2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0" name="Google Shape;90;p2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1" name="Google Shape;91;p2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2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4" name="Google Shape;94;p2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sp>
        <p:nvSpPr>
          <p:cNvPr id="96" name="Google Shape;96;p2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7" name="Google Shape;97;p2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8" name="Google Shape;98;p2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6"/>
        <p:cNvGrpSpPr/>
        <p:nvPr/>
      </p:nvGrpSpPr>
      <p:grpSpPr>
        <a:xfrm>
          <a:off x="0" y="0"/>
          <a:ext cx="0" cy="0"/>
          <a:chOff x="0" y="0"/>
          <a:chExt cx="0" cy="0"/>
        </a:xfrm>
      </p:grpSpPr>
      <p:sp>
        <p:nvSpPr>
          <p:cNvPr id="107" name="Google Shape;107;p28"/>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Font typeface="Open Sans"/>
              <a:buNone/>
              <a:defRPr sz="5200">
                <a:latin typeface="Open Sans"/>
                <a:ea typeface="Open Sans"/>
                <a:cs typeface="Open Sans"/>
                <a:sym typeface="Open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8" name="Google Shape;108;p28"/>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Font typeface="Open Sans"/>
              <a:buNone/>
              <a:defRPr sz="2800">
                <a:latin typeface="Open Sans"/>
                <a:ea typeface="Open Sans"/>
                <a:cs typeface="Open Sans"/>
                <a:sym typeface="Open Sans"/>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2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2E3D49"/>
        </a:solidFill>
        <a:effectLst/>
      </p:bgPr>
    </p:bg>
    <p:spTree>
      <p:nvGrpSpPr>
        <p:cNvPr id="1" name="Shape 110"/>
        <p:cNvGrpSpPr/>
        <p:nvPr/>
      </p:nvGrpSpPr>
      <p:grpSpPr>
        <a:xfrm>
          <a:off x="0" y="0"/>
          <a:ext cx="0" cy="0"/>
          <a:chOff x="0" y="0"/>
          <a:chExt cx="0" cy="0"/>
        </a:xfrm>
      </p:grpSpPr>
      <p:sp>
        <p:nvSpPr>
          <p:cNvPr id="111" name="Google Shape;111;p29"/>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Font typeface="Open Sans"/>
              <a:buNone/>
              <a:defRPr sz="3600">
                <a:solidFill>
                  <a:schemeClr val="lt1"/>
                </a:solidFill>
                <a:latin typeface="Open Sans"/>
                <a:ea typeface="Open Sans"/>
                <a:cs typeface="Open Sans"/>
                <a:sym typeface="Ope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2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 name="Google Shape;115;p30"/>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2E3D49"/>
              </a:buClr>
              <a:buSzPts val="1800"/>
              <a:buFont typeface="Open Sans"/>
              <a:buChar char="●"/>
              <a:defRPr>
                <a:solidFill>
                  <a:srgbClr val="2E3D49"/>
                </a:solidFill>
                <a:latin typeface="Open Sans"/>
                <a:ea typeface="Open Sans"/>
                <a:cs typeface="Open Sans"/>
                <a:sym typeface="Open Sans"/>
              </a:defRPr>
            </a:lvl1pPr>
            <a:lvl2pPr marL="914400" lvl="1"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2pPr>
            <a:lvl3pPr marL="1371600" lvl="2"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3pPr>
            <a:lvl4pPr marL="1828800" lvl="3"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4pPr>
            <a:lvl5pPr marL="2286000" lvl="4"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5pPr>
            <a:lvl6pPr marL="2743200" lvl="5"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6pPr>
            <a:lvl7pPr marL="3200400" lvl="6"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7pPr>
            <a:lvl8pPr marL="3657600" lvl="7"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8pPr>
            <a:lvl9pPr marL="4114800" lvl="8" indent="-317500" rtl="0">
              <a:spcBef>
                <a:spcPts val="1600"/>
              </a:spcBef>
              <a:spcAft>
                <a:spcPts val="1600"/>
              </a:spcAft>
              <a:buClr>
                <a:srgbClr val="2E3D49"/>
              </a:buClr>
              <a:buSzPts val="1400"/>
              <a:buFont typeface="Open Sans"/>
              <a:buChar char="■"/>
              <a:defRPr>
                <a:solidFill>
                  <a:srgbClr val="2E3D49"/>
                </a:solidFill>
                <a:latin typeface="Open Sans"/>
                <a:ea typeface="Open Sans"/>
                <a:cs typeface="Open Sans"/>
                <a:sym typeface="Open Sans"/>
              </a:defRPr>
            </a:lvl9pPr>
          </a:lstStyle>
          <a:p>
            <a:endParaRPr/>
          </a:p>
        </p:txBody>
      </p:sp>
      <p:sp>
        <p:nvSpPr>
          <p:cNvPr id="116" name="Google Shape;116;p3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30"/>
          <p:cNvSpPr txBox="1"/>
          <p:nvPr/>
        </p:nvSpPr>
        <p:spPr>
          <a:xfrm>
            <a:off x="884150" y="7891976"/>
            <a:ext cx="6004200" cy="1749300"/>
          </a:xfrm>
          <a:prstGeom prst="rect">
            <a:avLst/>
          </a:prstGeom>
          <a:solidFill>
            <a:srgbClr val="DBE2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i="1">
                <a:solidFill>
                  <a:srgbClr val="15C26B"/>
                </a:solidFill>
                <a:latin typeface="Open Sans"/>
                <a:ea typeface="Open Sans"/>
                <a:cs typeface="Open Sans"/>
                <a:sym typeface="Open Sans"/>
              </a:rPr>
              <a:t>Remove this slide </a:t>
            </a:r>
            <a:endParaRPr sz="3600" i="1">
              <a:solidFill>
                <a:srgbClr val="15C26B"/>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118"/>
        <p:cNvGrpSpPr/>
        <p:nvPr/>
      </p:nvGrpSpPr>
      <p:grpSpPr>
        <a:xfrm>
          <a:off x="0" y="0"/>
          <a:ext cx="0" cy="0"/>
          <a:chOff x="0" y="0"/>
          <a:chExt cx="0" cy="0"/>
        </a:xfrm>
      </p:grpSpPr>
      <p:sp>
        <p:nvSpPr>
          <p:cNvPr id="119" name="Google Shape;119;p3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0" name="Google Shape;120;p31"/>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2E3D49"/>
              </a:buClr>
              <a:buSzPts val="1800"/>
              <a:buFont typeface="Open Sans"/>
              <a:buChar char="●"/>
              <a:defRPr>
                <a:solidFill>
                  <a:srgbClr val="2E3D49"/>
                </a:solidFill>
                <a:latin typeface="Open Sans"/>
                <a:ea typeface="Open Sans"/>
                <a:cs typeface="Open Sans"/>
                <a:sym typeface="Open Sans"/>
              </a:defRPr>
            </a:lvl1pPr>
            <a:lvl2pPr marL="914400" lvl="1"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2pPr>
            <a:lvl3pPr marL="1371600" lvl="2"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3pPr>
            <a:lvl4pPr marL="1828800" lvl="3"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4pPr>
            <a:lvl5pPr marL="2286000" lvl="4"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5pPr>
            <a:lvl6pPr marL="2743200" lvl="5"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6pPr>
            <a:lvl7pPr marL="3200400" lvl="6"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7pPr>
            <a:lvl8pPr marL="3657600" lvl="7" indent="-317500" rtl="0">
              <a:spcBef>
                <a:spcPts val="1600"/>
              </a:spcBef>
              <a:spcAft>
                <a:spcPts val="0"/>
              </a:spcAft>
              <a:buClr>
                <a:srgbClr val="2E3D49"/>
              </a:buClr>
              <a:buSzPts val="1400"/>
              <a:buFont typeface="Open Sans"/>
              <a:buChar char="○"/>
              <a:defRPr>
                <a:solidFill>
                  <a:srgbClr val="2E3D49"/>
                </a:solidFill>
                <a:latin typeface="Open Sans"/>
                <a:ea typeface="Open Sans"/>
                <a:cs typeface="Open Sans"/>
                <a:sym typeface="Open Sans"/>
              </a:defRPr>
            </a:lvl8pPr>
            <a:lvl9pPr marL="4114800" lvl="8" indent="-317500" rtl="0">
              <a:spcBef>
                <a:spcPts val="1600"/>
              </a:spcBef>
              <a:spcAft>
                <a:spcPts val="1600"/>
              </a:spcAft>
              <a:buClr>
                <a:srgbClr val="2E3D49"/>
              </a:buClr>
              <a:buSzPts val="1400"/>
              <a:buFont typeface="Open Sans"/>
              <a:buChar char="■"/>
              <a:defRPr>
                <a:solidFill>
                  <a:srgbClr val="2E3D49"/>
                </a:solidFill>
                <a:latin typeface="Open Sans"/>
                <a:ea typeface="Open Sans"/>
                <a:cs typeface="Open Sans"/>
                <a:sym typeface="Open Sans"/>
              </a:defRPr>
            </a:lvl9pPr>
          </a:lstStyle>
          <a:p>
            <a:endParaRPr/>
          </a:p>
        </p:txBody>
      </p:sp>
      <p:sp>
        <p:nvSpPr>
          <p:cNvPr id="121" name="Google Shape;121;p3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NND_Template" type="twoColTx">
  <p:cSld name="TITLE_AND_TWO_COLUMNS">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4" name="Google Shape;124;p32"/>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5" name="Google Shape;125;p32"/>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26" name="Google Shape;126;p3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pic>
        <p:nvPicPr>
          <p:cNvPr id="17" name="Google Shape;17;p4"/>
          <p:cNvPicPr preferRelativeResize="0"/>
          <p:nvPr/>
        </p:nvPicPr>
        <p:blipFill>
          <a:blip r:embed="rId2">
            <a:alphaModFix/>
          </a:blip>
          <a:stretch>
            <a:fillRect/>
          </a:stretch>
        </p:blipFill>
        <p:spPr>
          <a:xfrm>
            <a:off x="338800" y="251396"/>
            <a:ext cx="1250250" cy="618875"/>
          </a:xfrm>
          <a:prstGeom prst="rect">
            <a:avLst/>
          </a:prstGeom>
          <a:noFill/>
          <a:ln>
            <a:noFill/>
          </a:ln>
        </p:spPr>
      </p:pic>
      <p:pic>
        <p:nvPicPr>
          <p:cNvPr id="18" name="Google Shape;18;p4"/>
          <p:cNvPicPr preferRelativeResize="0"/>
          <p:nvPr/>
        </p:nvPicPr>
        <p:blipFill>
          <a:blip r:embed="rId3">
            <a:alphaModFix/>
          </a:blip>
          <a:stretch>
            <a:fillRect/>
          </a:stretch>
        </p:blipFill>
        <p:spPr>
          <a:xfrm>
            <a:off x="6636150" y="125138"/>
            <a:ext cx="871400" cy="8714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sp>
        <p:nvSpPr>
          <p:cNvPr id="128" name="Google Shape;128;p3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3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0"/>
        <p:cNvGrpSpPr/>
        <p:nvPr/>
      </p:nvGrpSpPr>
      <p:grpSpPr>
        <a:xfrm>
          <a:off x="0" y="0"/>
          <a:ext cx="0" cy="0"/>
          <a:chOff x="0" y="0"/>
          <a:chExt cx="0" cy="0"/>
        </a:xfrm>
      </p:grpSpPr>
      <p:sp>
        <p:nvSpPr>
          <p:cNvPr id="131" name="Google Shape;131;p34"/>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2" name="Google Shape;132;p34"/>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33" name="Google Shape;133;p3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4"/>
        <p:cNvGrpSpPr/>
        <p:nvPr/>
      </p:nvGrpSpPr>
      <p:grpSpPr>
        <a:xfrm>
          <a:off x="0" y="0"/>
          <a:ext cx="0" cy="0"/>
          <a:chOff x="0" y="0"/>
          <a:chExt cx="0" cy="0"/>
        </a:xfrm>
      </p:grpSpPr>
      <p:sp>
        <p:nvSpPr>
          <p:cNvPr id="135" name="Google Shape;135;p35"/>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36" name="Google Shape;136;p3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7"/>
        <p:cNvGrpSpPr/>
        <p:nvPr/>
      </p:nvGrpSpPr>
      <p:grpSpPr>
        <a:xfrm>
          <a:off x="0" y="0"/>
          <a:ext cx="0" cy="0"/>
          <a:chOff x="0" y="0"/>
          <a:chExt cx="0" cy="0"/>
        </a:xfrm>
      </p:grpSpPr>
      <p:sp>
        <p:nvSpPr>
          <p:cNvPr id="138" name="Google Shape;138;p36"/>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6"/>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40" name="Google Shape;140;p36"/>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1" name="Google Shape;141;p36"/>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2" name="Google Shape;142;p3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sp>
        <p:nvSpPr>
          <p:cNvPr id="144" name="Google Shape;144;p37"/>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145" name="Google Shape;145;p3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6"/>
        <p:cNvGrpSpPr/>
        <p:nvPr/>
      </p:nvGrpSpPr>
      <p:grpSpPr>
        <a:xfrm>
          <a:off x="0" y="0"/>
          <a:ext cx="0" cy="0"/>
          <a:chOff x="0" y="0"/>
          <a:chExt cx="0" cy="0"/>
        </a:xfrm>
      </p:grpSpPr>
      <p:sp>
        <p:nvSpPr>
          <p:cNvPr id="147" name="Google Shape;147;p38"/>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8" name="Google Shape;148;p38"/>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49" name="Google Shape;149;p3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3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2" name="Google Shape;22;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5" name="Google Shape;25;p6"/>
          <p:cNvPicPr preferRelativeResize="0"/>
          <p:nvPr/>
        </p:nvPicPr>
        <p:blipFill>
          <a:blip r:embed="rId2">
            <a:alphaModFix/>
          </a:blip>
          <a:stretch>
            <a:fillRect/>
          </a:stretch>
        </p:blipFill>
        <p:spPr>
          <a:xfrm>
            <a:off x="338800" y="251396"/>
            <a:ext cx="1250250" cy="6188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 name="Google Shape;28;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4" name="Google Shape;34;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p:nvPr/>
        </p:nvSpPr>
        <p:spPr>
          <a:xfrm>
            <a:off x="-11" y="964431"/>
            <a:ext cx="32400" cy="9315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3000"/>
              <a:buNone/>
              <a:defRPr sz="3000">
                <a:solidFill>
                  <a:srgbClr val="2E3D49"/>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44" name="Google Shape;44;p13"/>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525C65"/>
              </a:buClr>
              <a:buSzPts val="1800"/>
              <a:buFont typeface="Open Sans"/>
              <a:buChar char="●"/>
              <a:defRPr sz="1800">
                <a:solidFill>
                  <a:srgbClr val="525C65"/>
                </a:solidFill>
                <a:latin typeface="Open Sans"/>
                <a:ea typeface="Open Sans"/>
                <a:cs typeface="Open Sans"/>
                <a:sym typeface="Open Sans"/>
              </a:defRPr>
            </a:lvl1pPr>
            <a:lvl2pPr marL="914400" lvl="1"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2pPr>
            <a:lvl3pPr marL="1371600" lvl="2"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3pPr>
            <a:lvl4pPr marL="1828800" lvl="3"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4pPr>
            <a:lvl5pPr marL="2286000" lvl="4"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5pPr>
            <a:lvl6pPr marL="2743200" lvl="5"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6pPr>
            <a:lvl7pPr marL="3200400" lvl="6"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7pPr>
            <a:lvl8pPr marL="3657600" lvl="7"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8pPr>
            <a:lvl9pPr marL="4114800" lvl="8" indent="-317500" rtl="0">
              <a:lnSpc>
                <a:spcPct val="115000"/>
              </a:lnSpc>
              <a:spcBef>
                <a:spcPts val="1600"/>
              </a:spcBef>
              <a:spcAft>
                <a:spcPts val="1600"/>
              </a:spcAft>
              <a:buClr>
                <a:srgbClr val="525C65"/>
              </a:buClr>
              <a:buSzPts val="1400"/>
              <a:buFont typeface="Open Sans"/>
              <a:buChar char="■"/>
              <a:defRPr>
                <a:solidFill>
                  <a:srgbClr val="525C65"/>
                </a:solidFill>
                <a:latin typeface="Open Sans"/>
                <a:ea typeface="Open Sans"/>
                <a:cs typeface="Open Sans"/>
                <a:sym typeface="Open Sans"/>
              </a:defRPr>
            </a:lvl9pPr>
          </a:lstStyle>
          <a:p>
            <a:endParaRPr/>
          </a:p>
        </p:txBody>
      </p:sp>
      <p:sp>
        <p:nvSpPr>
          <p:cNvPr id="45" name="Google Shape;45;p13"/>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46" name="Google Shape;46;p13"/>
          <p:cNvSpPr/>
          <p:nvPr/>
        </p:nvSpPr>
        <p:spPr>
          <a:xfrm>
            <a:off x="-11" y="964431"/>
            <a:ext cx="32400" cy="9315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
        <p:nvSpPr>
          <p:cNvPr id="47" name="Google Shape;47;p13"/>
          <p:cNvSpPr txBox="1"/>
          <p:nvPr/>
        </p:nvSpPr>
        <p:spPr>
          <a:xfrm>
            <a:off x="885000" y="9512818"/>
            <a:ext cx="6002400" cy="31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2E3D49"/>
                </a:solidFill>
                <a:latin typeface="Open Sans SemiBold"/>
                <a:ea typeface="Open Sans SemiBold"/>
                <a:cs typeface="Open Sans SemiBold"/>
                <a:sym typeface="Open Sans SemiBold"/>
              </a:rPr>
              <a:t>LEARN MORE </a:t>
            </a:r>
            <a:r>
              <a:rPr lang="en" sz="1500">
                <a:solidFill>
                  <a:srgbClr val="2E3D49"/>
                </a:solidFill>
                <a:latin typeface="Open Sans Light"/>
                <a:ea typeface="Open Sans Light"/>
                <a:cs typeface="Open Sans Light"/>
                <a:sym typeface="Open Sans Light"/>
              </a:rPr>
              <a:t>udacity.com/google-analytics</a:t>
            </a:r>
            <a:endParaRPr sz="1500">
              <a:solidFill>
                <a:srgbClr val="2E3D49"/>
              </a:solidFill>
              <a:latin typeface="Open Sans Light"/>
              <a:ea typeface="Open Sans Light"/>
              <a:cs typeface="Open Sans Light"/>
              <a:sym typeface="Open Sans Light"/>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
        <p:cNvGrpSpPr/>
        <p:nvPr/>
      </p:nvGrpSpPr>
      <p:grpSpPr>
        <a:xfrm>
          <a:off x="0" y="0"/>
          <a:ext cx="0" cy="0"/>
          <a:chOff x="0" y="0"/>
          <a:chExt cx="0" cy="0"/>
        </a:xfrm>
      </p:grpSpPr>
      <p:sp>
        <p:nvSpPr>
          <p:cNvPr id="102" name="Google Shape;102;p27"/>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3000"/>
              <a:buNone/>
              <a:defRPr sz="3000">
                <a:solidFill>
                  <a:srgbClr val="2E3D49"/>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3" name="Google Shape;103;p27"/>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rgbClr val="525C65"/>
              </a:buClr>
              <a:buSzPts val="1800"/>
              <a:buFont typeface="Open Sans"/>
              <a:buChar char="●"/>
              <a:defRPr sz="1800">
                <a:solidFill>
                  <a:srgbClr val="525C65"/>
                </a:solidFill>
                <a:latin typeface="Open Sans"/>
                <a:ea typeface="Open Sans"/>
                <a:cs typeface="Open Sans"/>
                <a:sym typeface="Open Sans"/>
              </a:defRPr>
            </a:lvl1pPr>
            <a:lvl2pPr marL="914400" lvl="1"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2pPr>
            <a:lvl3pPr marL="1371600" lvl="2"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3pPr>
            <a:lvl4pPr marL="1828800" lvl="3"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4pPr>
            <a:lvl5pPr marL="2286000" lvl="4"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5pPr>
            <a:lvl6pPr marL="2743200" lvl="5"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6pPr>
            <a:lvl7pPr marL="3200400" lvl="6"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7pPr>
            <a:lvl8pPr marL="3657600" lvl="7" indent="-317500" rtl="0">
              <a:lnSpc>
                <a:spcPct val="115000"/>
              </a:lnSpc>
              <a:spcBef>
                <a:spcPts val="1600"/>
              </a:spcBef>
              <a:spcAft>
                <a:spcPts val="0"/>
              </a:spcAft>
              <a:buClr>
                <a:srgbClr val="525C65"/>
              </a:buClr>
              <a:buSzPts val="1400"/>
              <a:buFont typeface="Open Sans"/>
              <a:buChar char="○"/>
              <a:defRPr>
                <a:solidFill>
                  <a:srgbClr val="525C65"/>
                </a:solidFill>
                <a:latin typeface="Open Sans"/>
                <a:ea typeface="Open Sans"/>
                <a:cs typeface="Open Sans"/>
                <a:sym typeface="Open Sans"/>
              </a:defRPr>
            </a:lvl8pPr>
            <a:lvl9pPr marL="4114800" lvl="8" indent="-317500" rtl="0">
              <a:lnSpc>
                <a:spcPct val="115000"/>
              </a:lnSpc>
              <a:spcBef>
                <a:spcPts val="1600"/>
              </a:spcBef>
              <a:spcAft>
                <a:spcPts val="1600"/>
              </a:spcAft>
              <a:buClr>
                <a:srgbClr val="525C65"/>
              </a:buClr>
              <a:buSzPts val="1400"/>
              <a:buFont typeface="Open Sans"/>
              <a:buChar char="■"/>
              <a:defRPr>
                <a:solidFill>
                  <a:srgbClr val="525C65"/>
                </a:solidFill>
                <a:latin typeface="Open Sans"/>
                <a:ea typeface="Open Sans"/>
                <a:cs typeface="Open Sans"/>
                <a:sym typeface="Open Sans"/>
              </a:defRPr>
            </a:lvl9pPr>
          </a:lstStyle>
          <a:p>
            <a:endParaRPr/>
          </a:p>
        </p:txBody>
      </p:sp>
      <p:sp>
        <p:nvSpPr>
          <p:cNvPr id="104" name="Google Shape;104;p27"/>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05" name="Google Shape;105;p27"/>
          <p:cNvSpPr/>
          <p:nvPr/>
        </p:nvSpPr>
        <p:spPr>
          <a:xfrm>
            <a:off x="-11" y="964431"/>
            <a:ext cx="32400" cy="9315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6.png"/><Relationship Id="rId4" Type="http://schemas.openxmlformats.org/officeDocument/2006/relationships/hyperlink" Target="https://analytics.google.com/analytics/web/?utm_source=demoaccount&amp;utm_medium=demoaccount&amp;utm_campaign=demoaccount#/report/trafficsources-campaigns/a54516992w87479473p92320289/_u.date00=20180101&amp;_u.date01=20180601&amp;_.useg=builtin1&amp;_.goalOption=ECOMMERC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40"/>
          <p:cNvPicPr preferRelativeResize="0"/>
          <p:nvPr/>
        </p:nvPicPr>
        <p:blipFill>
          <a:blip r:embed="rId3">
            <a:alphaModFix/>
          </a:blip>
          <a:stretch>
            <a:fillRect/>
          </a:stretch>
        </p:blipFill>
        <p:spPr>
          <a:xfrm>
            <a:off x="14" y="0"/>
            <a:ext cx="7772403" cy="10050571"/>
          </a:xfrm>
          <a:prstGeom prst="rect">
            <a:avLst/>
          </a:prstGeom>
          <a:noFill/>
          <a:ln>
            <a:noFill/>
          </a:ln>
        </p:spPr>
      </p:pic>
      <p:sp>
        <p:nvSpPr>
          <p:cNvPr id="157" name="Google Shape;157;p40"/>
          <p:cNvSpPr/>
          <p:nvPr/>
        </p:nvSpPr>
        <p:spPr>
          <a:xfrm>
            <a:off x="3348690" y="5076712"/>
            <a:ext cx="764100" cy="744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dirty="0">
              <a:solidFill>
                <a:srgbClr val="FFFFFF"/>
              </a:solidFill>
              <a:latin typeface="Helvetica Neue"/>
              <a:ea typeface="Helvetica Neue"/>
              <a:cs typeface="Helvetica Neue"/>
              <a:sym typeface="Helvetica Neue"/>
            </a:endParaRPr>
          </a:p>
        </p:txBody>
      </p:sp>
      <p:sp>
        <p:nvSpPr>
          <p:cNvPr id="158" name="Google Shape;158;p40"/>
          <p:cNvSpPr/>
          <p:nvPr/>
        </p:nvSpPr>
        <p:spPr>
          <a:xfrm>
            <a:off x="523725" y="9463630"/>
            <a:ext cx="6724949" cy="1371600"/>
          </a:xfrm>
          <a:prstGeom prst="rect">
            <a:avLst/>
          </a:prstGeom>
          <a:noFill/>
          <a:ln>
            <a:noFill/>
          </a:ln>
        </p:spPr>
        <p:txBody>
          <a:bodyPr spcFirstLastPara="1" wrap="square" lIns="26775" tIns="26775" rIns="26775" bIns="26775" anchor="t" anchorCtr="0">
            <a:noAutofit/>
          </a:bodyPr>
          <a:lstStyle/>
          <a:p>
            <a:pPr marL="0" lvl="0" indent="0" algn="ctr" rtl="0">
              <a:spcBef>
                <a:spcPts val="0"/>
              </a:spcBef>
              <a:spcAft>
                <a:spcPts val="0"/>
              </a:spcAft>
              <a:buClr>
                <a:srgbClr val="BECBD6"/>
              </a:buClr>
              <a:buFont typeface="Open Sans"/>
              <a:buNone/>
            </a:pPr>
            <a:r>
              <a:rPr lang="en-US" sz="2600" dirty="0" smtClean="0">
                <a:solidFill>
                  <a:srgbClr val="FFFFFF"/>
                </a:solidFill>
                <a:latin typeface="Open Sans Light"/>
                <a:ea typeface="Open Sans Light"/>
                <a:cs typeface="Open Sans Light"/>
                <a:sym typeface="Open Sans Light"/>
              </a:rPr>
              <a:t>Author: N</a:t>
            </a:r>
            <a:r>
              <a:rPr lang="pt-BR" sz="2600" dirty="0" err="1" smtClean="0">
                <a:solidFill>
                  <a:srgbClr val="FFFFFF"/>
                </a:solidFill>
                <a:latin typeface="Open Sans Light"/>
                <a:ea typeface="Open Sans Light"/>
                <a:cs typeface="Open Sans Light"/>
                <a:sym typeface="Open Sans Light"/>
              </a:rPr>
              <a:t>élio</a:t>
            </a:r>
            <a:r>
              <a:rPr lang="pt-BR" sz="2600" dirty="0" smtClean="0">
                <a:solidFill>
                  <a:srgbClr val="FFFFFF"/>
                </a:solidFill>
                <a:latin typeface="Open Sans Light"/>
                <a:ea typeface="Open Sans Light"/>
                <a:cs typeface="Open Sans Light"/>
                <a:sym typeface="Open Sans Light"/>
              </a:rPr>
              <a:t> </a:t>
            </a:r>
            <a:r>
              <a:rPr lang="pt-BR" sz="2600" dirty="0" err="1" smtClean="0">
                <a:solidFill>
                  <a:srgbClr val="FFFFFF"/>
                </a:solidFill>
                <a:latin typeface="Open Sans Light"/>
                <a:ea typeface="Open Sans Light"/>
                <a:cs typeface="Open Sans Light"/>
                <a:sym typeface="Open Sans Light"/>
              </a:rPr>
              <a:t>Macombo</a:t>
            </a:r>
            <a:endParaRPr sz="2600" dirty="0">
              <a:solidFill>
                <a:srgbClr val="BECBD6"/>
              </a:solidFill>
              <a:latin typeface="Open Sans"/>
              <a:ea typeface="Open Sans"/>
              <a:cs typeface="Open Sans"/>
              <a:sym typeface="Open Sans"/>
            </a:endParaRPr>
          </a:p>
        </p:txBody>
      </p:sp>
      <p:sp>
        <p:nvSpPr>
          <p:cNvPr id="159" name="Google Shape;159;p40"/>
          <p:cNvSpPr/>
          <p:nvPr/>
        </p:nvSpPr>
        <p:spPr>
          <a:xfrm>
            <a:off x="0" y="734900"/>
            <a:ext cx="7772400" cy="1077300"/>
          </a:xfrm>
          <a:prstGeom prst="rect">
            <a:avLst/>
          </a:prstGeom>
          <a:noFill/>
          <a:ln>
            <a:noFill/>
          </a:ln>
        </p:spPr>
        <p:txBody>
          <a:bodyPr spcFirstLastPara="1" wrap="square" lIns="26775" tIns="26775" rIns="26775" bIns="26775" anchor="ctr" anchorCtr="0">
            <a:noAutofit/>
          </a:bodyPr>
          <a:lstStyle/>
          <a:p>
            <a:pPr marL="0" lvl="0" indent="0" algn="ctr" rtl="0">
              <a:spcBef>
                <a:spcPts val="0"/>
              </a:spcBef>
              <a:spcAft>
                <a:spcPts val="0"/>
              </a:spcAft>
              <a:buClr>
                <a:srgbClr val="FFFFFF"/>
              </a:buClr>
              <a:buFont typeface="Open Sans"/>
              <a:buNone/>
            </a:pPr>
            <a:r>
              <a:rPr lang="en" sz="3600">
                <a:solidFill>
                  <a:srgbClr val="FFFFFF"/>
                </a:solidFill>
                <a:latin typeface="Open Sans Light"/>
                <a:ea typeface="Open Sans Light"/>
                <a:cs typeface="Open Sans Light"/>
                <a:sym typeface="Open Sans Light"/>
              </a:rPr>
              <a:t>Google Analytics</a:t>
            </a:r>
            <a:endParaRPr sz="3600">
              <a:solidFill>
                <a:srgbClr val="FFFFFF"/>
              </a:solidFill>
              <a:latin typeface="Open Sans Light"/>
              <a:ea typeface="Open Sans Light"/>
              <a:cs typeface="Open Sans Light"/>
              <a:sym typeface="Open Sans Light"/>
            </a:endParaRPr>
          </a:p>
        </p:txBody>
      </p:sp>
      <p:pic>
        <p:nvPicPr>
          <p:cNvPr id="160" name="Google Shape;160;p40"/>
          <p:cNvPicPr preferRelativeResize="0"/>
          <p:nvPr/>
        </p:nvPicPr>
        <p:blipFill>
          <a:blip r:embed="rId4">
            <a:alphaModFix/>
          </a:blip>
          <a:stretch>
            <a:fillRect/>
          </a:stretch>
        </p:blipFill>
        <p:spPr>
          <a:xfrm>
            <a:off x="2903648" y="2940150"/>
            <a:ext cx="1654200" cy="818850"/>
          </a:xfrm>
          <a:prstGeom prst="rect">
            <a:avLst/>
          </a:prstGeom>
          <a:noFill/>
          <a:ln>
            <a:noFill/>
          </a:ln>
        </p:spPr>
      </p:pic>
      <p:sp>
        <p:nvSpPr>
          <p:cNvPr id="7" name="Google Shape;158;p40"/>
          <p:cNvSpPr/>
          <p:nvPr/>
        </p:nvSpPr>
        <p:spPr>
          <a:xfrm>
            <a:off x="523725" y="8265314"/>
            <a:ext cx="6724949" cy="1371600"/>
          </a:xfrm>
          <a:prstGeom prst="rect">
            <a:avLst/>
          </a:prstGeom>
          <a:noFill/>
          <a:ln>
            <a:noFill/>
          </a:ln>
        </p:spPr>
        <p:txBody>
          <a:bodyPr spcFirstLastPara="1" wrap="square" lIns="26775" tIns="26775" rIns="26775" bIns="26775" anchor="t" anchorCtr="0">
            <a:noAutofit/>
          </a:bodyPr>
          <a:lstStyle/>
          <a:p>
            <a:pPr marL="0" lvl="0" indent="0" algn="ctr" rtl="0">
              <a:spcBef>
                <a:spcPts val="0"/>
              </a:spcBef>
              <a:spcAft>
                <a:spcPts val="0"/>
              </a:spcAft>
              <a:buClr>
                <a:srgbClr val="BECBD6"/>
              </a:buClr>
              <a:buFont typeface="Open Sans"/>
              <a:buNone/>
            </a:pPr>
            <a:r>
              <a:rPr lang="en" sz="3000" b="1" dirty="0" smtClean="0">
                <a:solidFill>
                  <a:srgbClr val="FFFFFF"/>
                </a:solidFill>
                <a:latin typeface="Open Sans Light"/>
                <a:ea typeface="Open Sans Light"/>
                <a:cs typeface="Open Sans Light"/>
                <a:sym typeface="Open Sans Light"/>
              </a:rPr>
              <a:t>Project 05: Advanced </a:t>
            </a:r>
            <a:r>
              <a:rPr lang="en" sz="3000" b="1" dirty="0">
                <a:solidFill>
                  <a:srgbClr val="FFFFFF"/>
                </a:solidFill>
                <a:latin typeface="Open Sans Light"/>
                <a:ea typeface="Open Sans Light"/>
                <a:cs typeface="Open Sans Light"/>
                <a:sym typeface="Open Sans Light"/>
              </a:rPr>
              <a:t>Displays, Segmentation &amp; Filtering</a:t>
            </a:r>
            <a:r>
              <a:rPr lang="en" sz="3600" dirty="0">
                <a:solidFill>
                  <a:srgbClr val="2E3D49"/>
                </a:solidFill>
                <a:latin typeface="Open Sans Light"/>
                <a:ea typeface="Open Sans Light"/>
                <a:cs typeface="Open Sans Light"/>
                <a:sym typeface="Open Sans Light"/>
              </a:rPr>
              <a:t/>
            </a:r>
            <a:br>
              <a:rPr lang="en" sz="3600" dirty="0">
                <a:solidFill>
                  <a:srgbClr val="2E3D49"/>
                </a:solidFill>
                <a:latin typeface="Open Sans Light"/>
                <a:ea typeface="Open Sans Light"/>
                <a:cs typeface="Open Sans Light"/>
                <a:sym typeface="Open Sans Light"/>
              </a:rPr>
            </a:br>
            <a:endParaRPr sz="3600" dirty="0">
              <a:solidFill>
                <a:srgbClr val="2E3D49"/>
              </a:solidFill>
              <a:latin typeface="Open Sans Light"/>
              <a:ea typeface="Open Sans Light"/>
              <a:cs typeface="Open Sans Light"/>
              <a:sym typeface="Open Sans Light"/>
            </a:endParaRPr>
          </a:p>
          <a:p>
            <a:pPr marL="0" marR="0" lvl="0" indent="0" algn="ctr" rtl="0">
              <a:lnSpc>
                <a:spcPct val="100000"/>
              </a:lnSpc>
              <a:spcBef>
                <a:spcPts val="0"/>
              </a:spcBef>
              <a:spcAft>
                <a:spcPts val="0"/>
              </a:spcAft>
              <a:buClr>
                <a:srgbClr val="BECBD6"/>
              </a:buClr>
              <a:buFont typeface="Open Sans"/>
              <a:buNone/>
            </a:pPr>
            <a:endParaRPr sz="2400" dirty="0">
              <a:solidFill>
                <a:srgbClr val="BECBD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Standard Display - Audience</a:t>
            </a:r>
            <a:endParaRPr sz="3200">
              <a:solidFill>
                <a:srgbClr val="02B3E4"/>
              </a:solidFill>
              <a:latin typeface="Open Sans Light"/>
              <a:ea typeface="Open Sans Light"/>
              <a:cs typeface="Open Sans Light"/>
              <a:sym typeface="Open Sans Light"/>
            </a:endParaRPr>
          </a:p>
          <a:p>
            <a:pPr marL="0" marR="0" lvl="0" indent="0" algn="l" rtl="0">
              <a:lnSpc>
                <a:spcPct val="115000"/>
              </a:lnSpc>
              <a:spcBef>
                <a:spcPts val="0"/>
              </a:spcBef>
              <a:spcAft>
                <a:spcPts val="0"/>
              </a:spcAft>
              <a:buNone/>
            </a:pPr>
            <a:endParaRPr sz="2400">
              <a:solidFill>
                <a:srgbClr val="02B3E4"/>
              </a:solidFill>
              <a:latin typeface="Open Sans Light"/>
              <a:ea typeface="Open Sans Light"/>
              <a:cs typeface="Open Sans Light"/>
              <a:sym typeface="Open Sans Light"/>
            </a:endParaRPr>
          </a:p>
        </p:txBody>
      </p:sp>
      <p:sp>
        <p:nvSpPr>
          <p:cNvPr id="225" name="Google Shape;225;p49"/>
          <p:cNvSpPr txBox="1">
            <a:spLocks noGrp="1"/>
          </p:cNvSpPr>
          <p:nvPr>
            <p:ph type="body" idx="1"/>
          </p:nvPr>
        </p:nvSpPr>
        <p:spPr>
          <a:xfrm>
            <a:off x="264950" y="1686225"/>
            <a:ext cx="7242600" cy="13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2.3.Do </a:t>
            </a:r>
            <a:r>
              <a:rPr lang="en" dirty="0"/>
              <a:t>you have any ideas why certain trends are associated with these specific weeks</a:t>
            </a:r>
            <a:r>
              <a:rPr lang="en" dirty="0" smtClean="0"/>
              <a:t>?</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buNone/>
            </a:pPr>
            <a:r>
              <a:rPr lang="en-US" dirty="0" smtClean="0"/>
              <a:t>When analyzing the data I am not </a:t>
            </a:r>
            <a:r>
              <a:rPr lang="en-US" dirty="0"/>
              <a:t>be certain why the number of visitors peaked in the week </a:t>
            </a:r>
            <a:r>
              <a:rPr lang="en-US" dirty="0" smtClean="0"/>
              <a:t>of </a:t>
            </a:r>
            <a:r>
              <a:rPr lang="en-US" b="1" dirty="0" smtClean="0"/>
              <a:t>May from </a:t>
            </a:r>
            <a:r>
              <a:rPr lang="en-US" b="1" dirty="0"/>
              <a:t>06</a:t>
            </a:r>
            <a:r>
              <a:rPr lang="en-US" b="1" baseline="30000" dirty="0"/>
              <a:t>th</a:t>
            </a:r>
            <a:r>
              <a:rPr lang="en-US" b="1" dirty="0"/>
              <a:t> – 12</a:t>
            </a:r>
            <a:r>
              <a:rPr lang="en-US" b="1" baseline="30000" dirty="0"/>
              <a:t>th</a:t>
            </a:r>
            <a:r>
              <a:rPr lang="en-US" dirty="0" smtClean="0"/>
              <a:t>, </a:t>
            </a:r>
            <a:r>
              <a:rPr lang="en-US" dirty="0"/>
              <a:t>and then dropped to the lowest </a:t>
            </a:r>
            <a:r>
              <a:rPr lang="en-US" dirty="0" smtClean="0"/>
              <a:t> number of visitors in </a:t>
            </a:r>
            <a:r>
              <a:rPr lang="en-US" dirty="0"/>
              <a:t>the week of </a:t>
            </a:r>
            <a:r>
              <a:rPr lang="en-US" b="1" dirty="0"/>
              <a:t>17</a:t>
            </a:r>
            <a:r>
              <a:rPr lang="en-US" b="1" baseline="30000" dirty="0"/>
              <a:t>th</a:t>
            </a:r>
            <a:r>
              <a:rPr lang="en-US" b="1" dirty="0"/>
              <a:t> – </a:t>
            </a:r>
            <a:r>
              <a:rPr lang="en-US" b="1" dirty="0" smtClean="0"/>
              <a:t>23</a:t>
            </a:r>
            <a:r>
              <a:rPr lang="en-US" b="1" baseline="30000" dirty="0" smtClean="0"/>
              <a:t>rd </a:t>
            </a:r>
            <a:r>
              <a:rPr lang="en-US" dirty="0" smtClean="0"/>
              <a:t> </a:t>
            </a:r>
            <a:r>
              <a:rPr lang="en-US" dirty="0"/>
              <a:t>June by just looking at this Audience Overview </a:t>
            </a:r>
            <a:r>
              <a:rPr lang="en-US" dirty="0" smtClean="0"/>
              <a:t>report, also I don’t see any comment or annotation that can help us have a clear visibility about what caused these events.</a:t>
            </a:r>
            <a:endParaRPr dirty="0"/>
          </a:p>
        </p:txBody>
      </p:sp>
      <p:sp>
        <p:nvSpPr>
          <p:cNvPr id="226" name="Google Shape;226;p49"/>
          <p:cNvSpPr txBox="1"/>
          <p:nvPr/>
        </p:nvSpPr>
        <p:spPr>
          <a:xfrm>
            <a:off x="276225" y="9496425"/>
            <a:ext cx="73437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stretch>
            <a:fillRect/>
          </a:stretch>
        </p:blipFill>
        <p:spPr>
          <a:xfrm>
            <a:off x="805029" y="2477440"/>
            <a:ext cx="6286091" cy="3013113"/>
          </a:xfrm>
          <a:prstGeom prst="rect">
            <a:avLst/>
          </a:prstGeom>
        </p:spPr>
      </p:pic>
      <p:sp>
        <p:nvSpPr>
          <p:cNvPr id="3" name="Rectangle 2"/>
          <p:cNvSpPr/>
          <p:nvPr/>
        </p:nvSpPr>
        <p:spPr>
          <a:xfrm>
            <a:off x="2063931" y="4376057"/>
            <a:ext cx="4924698" cy="378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V="1">
            <a:off x="4323806" y="4924697"/>
            <a:ext cx="574765" cy="2299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Standard Display: Acquisition</a:t>
            </a:r>
            <a:endParaRPr sz="2400">
              <a:solidFill>
                <a:srgbClr val="02B3E4"/>
              </a:solidFill>
              <a:latin typeface="Open Sans Light"/>
              <a:ea typeface="Open Sans Light"/>
              <a:cs typeface="Open Sans Light"/>
              <a:sym typeface="Open Sans Light"/>
            </a:endParaRPr>
          </a:p>
        </p:txBody>
      </p:sp>
      <p:sp>
        <p:nvSpPr>
          <p:cNvPr id="232" name="Google Shape;232;p50"/>
          <p:cNvSpPr txBox="1">
            <a:spLocks noGrp="1"/>
          </p:cNvSpPr>
          <p:nvPr>
            <p:ph type="body" idx="1"/>
          </p:nvPr>
        </p:nvSpPr>
        <p:spPr>
          <a:xfrm>
            <a:off x="264950" y="1913675"/>
            <a:ext cx="7242600" cy="15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During the three month period </a:t>
            </a:r>
            <a:r>
              <a:rPr lang="en" dirty="0" smtClean="0"/>
              <a:t>that I you’ve selected</a:t>
            </a:r>
            <a:r>
              <a:rPr lang="en" dirty="0"/>
              <a:t>, excluding </a:t>
            </a:r>
            <a:r>
              <a:rPr lang="en" i="1" dirty="0"/>
              <a:t>Direct </a:t>
            </a:r>
            <a:r>
              <a:rPr lang="en" dirty="0"/>
              <a:t>and </a:t>
            </a:r>
            <a:r>
              <a:rPr lang="en" i="1" dirty="0"/>
              <a:t>(Other),</a:t>
            </a:r>
            <a:r>
              <a:rPr lang="en" dirty="0"/>
              <a:t> </a:t>
            </a:r>
            <a:r>
              <a:rPr lang="en" dirty="0" smtClean="0"/>
              <a:t>which </a:t>
            </a:r>
            <a:r>
              <a:rPr lang="en" dirty="0"/>
              <a:t>channels had the highest and lowest bounce rates and the highest and lowest eCommerce conversion rates?  What do these metrics mean, based on your experience?</a:t>
            </a:r>
            <a:endParaRPr dirty="0"/>
          </a:p>
          <a:p>
            <a:pPr marL="0" lvl="0" indent="0" algn="l" rtl="0">
              <a:spcBef>
                <a:spcPts val="1600"/>
              </a:spcBef>
              <a:spcAft>
                <a:spcPts val="1600"/>
              </a:spcAft>
              <a:buNone/>
            </a:pPr>
            <a:endParaRPr dirty="0"/>
          </a:p>
        </p:txBody>
      </p:sp>
      <p:pic>
        <p:nvPicPr>
          <p:cNvPr id="3" name="Picture 2"/>
          <p:cNvPicPr>
            <a:picLocks noChangeAspect="1"/>
          </p:cNvPicPr>
          <p:nvPr/>
        </p:nvPicPr>
        <p:blipFill>
          <a:blip r:embed="rId3"/>
          <a:stretch>
            <a:fillRect/>
          </a:stretch>
        </p:blipFill>
        <p:spPr>
          <a:xfrm>
            <a:off x="141962" y="3981648"/>
            <a:ext cx="7512635" cy="35685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Standard Display: Acquisition</a:t>
            </a:r>
            <a:endParaRPr sz="2400">
              <a:solidFill>
                <a:srgbClr val="02B3E4"/>
              </a:solidFill>
              <a:latin typeface="Open Sans Light"/>
              <a:ea typeface="Open Sans Light"/>
              <a:cs typeface="Open Sans Light"/>
              <a:sym typeface="Open Sans Light"/>
            </a:endParaRPr>
          </a:p>
        </p:txBody>
      </p:sp>
      <p:pic>
        <p:nvPicPr>
          <p:cNvPr id="4" name="Picture 3"/>
          <p:cNvPicPr>
            <a:picLocks noChangeAspect="1"/>
          </p:cNvPicPr>
          <p:nvPr/>
        </p:nvPicPr>
        <p:blipFill>
          <a:blip r:embed="rId3"/>
          <a:stretch>
            <a:fillRect/>
          </a:stretch>
        </p:blipFill>
        <p:spPr>
          <a:xfrm>
            <a:off x="348009" y="1990171"/>
            <a:ext cx="7229135" cy="3391726"/>
          </a:xfrm>
          <a:prstGeom prst="rect">
            <a:avLst/>
          </a:prstGeom>
        </p:spPr>
      </p:pic>
      <p:sp>
        <p:nvSpPr>
          <p:cNvPr id="5" name="Rectangle 4"/>
          <p:cNvSpPr/>
          <p:nvPr/>
        </p:nvSpPr>
        <p:spPr>
          <a:xfrm>
            <a:off x="1894114" y="2978331"/>
            <a:ext cx="1867989" cy="391886"/>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264945" y="5747418"/>
            <a:ext cx="7276659" cy="3448833"/>
          </a:xfrm>
          <a:prstGeom prst="rect">
            <a:avLst/>
          </a:prstGeom>
        </p:spPr>
      </p:pic>
      <p:cxnSp>
        <p:nvCxnSpPr>
          <p:cNvPr id="8" name="Straight Connector 7"/>
          <p:cNvCxnSpPr/>
          <p:nvPr/>
        </p:nvCxnSpPr>
        <p:spPr>
          <a:xfrm flipV="1">
            <a:off x="1894114" y="9036049"/>
            <a:ext cx="5848350" cy="12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924050" y="7183573"/>
            <a:ext cx="5617554" cy="1270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62450" y="8632428"/>
            <a:ext cx="370377" cy="194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62449" y="7720278"/>
            <a:ext cx="370377" cy="1940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51549" y="7720278"/>
            <a:ext cx="370377" cy="19407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51549" y="8019125"/>
            <a:ext cx="370377" cy="194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7774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5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Standard Display: Acquisition</a:t>
            </a:r>
            <a:endParaRPr sz="2400">
              <a:solidFill>
                <a:srgbClr val="02B3E4"/>
              </a:solidFill>
              <a:latin typeface="Open Sans Light"/>
              <a:ea typeface="Open Sans Light"/>
              <a:cs typeface="Open Sans Light"/>
              <a:sym typeface="Open Sans Light"/>
            </a:endParaRPr>
          </a:p>
        </p:txBody>
      </p:sp>
      <p:sp>
        <p:nvSpPr>
          <p:cNvPr id="241" name="Google Shape;241;p51"/>
          <p:cNvSpPr txBox="1">
            <a:spLocks noGrp="1"/>
          </p:cNvSpPr>
          <p:nvPr>
            <p:ph type="body" idx="1"/>
          </p:nvPr>
        </p:nvSpPr>
        <p:spPr>
          <a:xfrm>
            <a:off x="276225" y="1748575"/>
            <a:ext cx="7242600" cy="7861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n-US" sz="1600" dirty="0" smtClean="0"/>
              <a:t>During </a:t>
            </a:r>
            <a:r>
              <a:rPr lang="en-US" sz="1600" dirty="0"/>
              <a:t>the three month period </a:t>
            </a:r>
            <a:r>
              <a:rPr lang="en-US" sz="1600" dirty="0" smtClean="0"/>
              <a:t>that I selected</a:t>
            </a:r>
            <a:r>
              <a:rPr lang="en-US" sz="1600" dirty="0"/>
              <a:t>, excluding Direct and (Other), to </a:t>
            </a:r>
            <a:r>
              <a:rPr lang="en-US" sz="1600" dirty="0" smtClean="0"/>
              <a:t>analyze which channels </a:t>
            </a:r>
            <a:r>
              <a:rPr lang="en-US" sz="1600" dirty="0"/>
              <a:t>had the highest and lowest bounce rates and the highest and </a:t>
            </a:r>
            <a:r>
              <a:rPr lang="en-US" sz="1600" dirty="0" smtClean="0"/>
              <a:t>lowest eCommerce </a:t>
            </a:r>
            <a:r>
              <a:rPr lang="en-US" sz="1600" dirty="0"/>
              <a:t>conversion rates, </a:t>
            </a:r>
            <a:r>
              <a:rPr lang="en-US" sz="1600" dirty="0" smtClean="0"/>
              <a:t>I used </a:t>
            </a:r>
            <a:r>
              <a:rPr lang="en-US" sz="1600" dirty="0"/>
              <a:t>the Acquisition Overview Report with </a:t>
            </a:r>
            <a:r>
              <a:rPr lang="en-US" sz="1600" dirty="0" smtClean="0"/>
              <a:t>Primary Dimension </a:t>
            </a:r>
            <a:r>
              <a:rPr lang="en-US" sz="1600" dirty="0"/>
              <a:t>set to Default Channel Grouping and Conversion set to </a:t>
            </a:r>
            <a:r>
              <a:rPr lang="en-US" sz="1600" dirty="0" smtClean="0"/>
              <a:t>eCommerce (marked </a:t>
            </a:r>
            <a:r>
              <a:rPr lang="en-US" sz="1600" dirty="0"/>
              <a:t>by the </a:t>
            </a:r>
            <a:r>
              <a:rPr lang="en-US" sz="1600" dirty="0" smtClean="0"/>
              <a:t>orange </a:t>
            </a:r>
            <a:r>
              <a:rPr lang="en-US" sz="1600" dirty="0"/>
              <a:t>frame </a:t>
            </a:r>
            <a:r>
              <a:rPr lang="en-US" sz="1600" dirty="0" smtClean="0"/>
              <a:t>and </a:t>
            </a:r>
            <a:r>
              <a:rPr lang="en-US" sz="1600" dirty="0"/>
              <a:t>“All Users” segment) . </a:t>
            </a:r>
            <a:r>
              <a:rPr lang="en-US" sz="1600" dirty="0" smtClean="0"/>
              <a:t>Analyzing the data we </a:t>
            </a:r>
            <a:r>
              <a:rPr lang="en-US" sz="1600" dirty="0"/>
              <a:t>can find the </a:t>
            </a:r>
            <a:r>
              <a:rPr lang="en-US" sz="1600" dirty="0" smtClean="0"/>
              <a:t>answers quickly </a:t>
            </a:r>
            <a:r>
              <a:rPr lang="en-US" sz="1600" dirty="0"/>
              <a:t>from the bar charts under Behaviors and Conversions as shown in the </a:t>
            </a:r>
            <a:r>
              <a:rPr lang="en-US" sz="1600" dirty="0" smtClean="0"/>
              <a:t>screenshot </a:t>
            </a:r>
            <a:r>
              <a:rPr lang="en-US" sz="1600" dirty="0"/>
              <a:t>in the previous slide.</a:t>
            </a:r>
          </a:p>
          <a:p>
            <a:pPr marL="0" lvl="0" indent="0">
              <a:buClr>
                <a:schemeClr val="dk1"/>
              </a:buClr>
              <a:buSzPts val="1100"/>
              <a:buNone/>
            </a:pPr>
            <a:r>
              <a:rPr lang="en-US" sz="1600" dirty="0"/>
              <a:t>Bounce Rate </a:t>
            </a:r>
            <a:r>
              <a:rPr lang="en-US" sz="1600" dirty="0" smtClean="0"/>
              <a:t>represents </a:t>
            </a:r>
            <a:r>
              <a:rPr lang="en-US" sz="1600" dirty="0"/>
              <a:t>the percentage of single-page sessions with no interaction with </a:t>
            </a:r>
            <a:r>
              <a:rPr lang="en-US" sz="1600" dirty="0" smtClean="0"/>
              <a:t>the page </a:t>
            </a:r>
            <a:r>
              <a:rPr lang="en-US" sz="1600" dirty="0"/>
              <a:t>and a 0 second duration. So the lowest </a:t>
            </a:r>
            <a:r>
              <a:rPr lang="en-US" sz="1600" dirty="0" smtClean="0"/>
              <a:t>bounce rate is </a:t>
            </a:r>
            <a:r>
              <a:rPr lang="en-US" sz="1600" dirty="0"/>
              <a:t>the </a:t>
            </a:r>
            <a:r>
              <a:rPr lang="en-US" sz="1600" dirty="0" smtClean="0"/>
              <a:t>best output, </a:t>
            </a:r>
            <a:r>
              <a:rPr lang="en-US" sz="1600" dirty="0"/>
              <a:t>and </a:t>
            </a:r>
            <a:r>
              <a:rPr lang="en-US" sz="1600" dirty="0" smtClean="0"/>
              <a:t>highest is the low output. </a:t>
            </a:r>
            <a:r>
              <a:rPr lang="en-US" sz="1600" dirty="0"/>
              <a:t>The </a:t>
            </a:r>
            <a:r>
              <a:rPr lang="en-US" sz="1600" dirty="0" smtClean="0"/>
              <a:t>report shows that</a:t>
            </a:r>
          </a:p>
          <a:p>
            <a:pPr marL="285750" indent="-285750">
              <a:buClr>
                <a:schemeClr val="dk1"/>
              </a:buClr>
              <a:buSzPts val="1100"/>
            </a:pPr>
            <a:r>
              <a:rPr lang="en-US" sz="1600" dirty="0" smtClean="0"/>
              <a:t>Display </a:t>
            </a:r>
            <a:r>
              <a:rPr lang="en-US" sz="1600" dirty="0"/>
              <a:t>channel had the highest Bounce Rate at </a:t>
            </a:r>
            <a:r>
              <a:rPr lang="en-US" sz="1600" dirty="0" smtClean="0"/>
              <a:t>80.54%</a:t>
            </a:r>
          </a:p>
          <a:p>
            <a:pPr marL="285750" indent="-285750">
              <a:buClr>
                <a:schemeClr val="dk1"/>
              </a:buClr>
              <a:buSzPts val="1100"/>
            </a:pPr>
            <a:r>
              <a:rPr lang="en-US" sz="1600" dirty="0" smtClean="0"/>
              <a:t>Referral </a:t>
            </a:r>
            <a:r>
              <a:rPr lang="en-US" sz="1600" dirty="0"/>
              <a:t>channel had the lowest Bounce Rate at </a:t>
            </a:r>
            <a:r>
              <a:rPr lang="en-US" sz="1600" dirty="0" smtClean="0"/>
              <a:t>21.85%</a:t>
            </a:r>
            <a:endParaRPr lang="en-US" sz="1600" dirty="0"/>
          </a:p>
          <a:p>
            <a:pPr marL="0" lvl="0" indent="0">
              <a:buClr>
                <a:schemeClr val="dk1"/>
              </a:buClr>
              <a:buSzPts val="1100"/>
              <a:buNone/>
            </a:pPr>
            <a:endParaRPr lang="en-US" sz="1600" dirty="0" smtClean="0"/>
          </a:p>
          <a:p>
            <a:pPr marL="0" lvl="0" indent="0">
              <a:buClr>
                <a:schemeClr val="dk1"/>
              </a:buClr>
              <a:buSzPts val="1100"/>
              <a:buNone/>
            </a:pPr>
            <a:r>
              <a:rPr lang="en-US" sz="1600" dirty="0" smtClean="0"/>
              <a:t>On the other hand, eCommerce </a:t>
            </a:r>
            <a:r>
              <a:rPr lang="en-US" sz="1600" dirty="0"/>
              <a:t>Conversion Rate is the percentage of sessions that resulted in an </a:t>
            </a:r>
            <a:r>
              <a:rPr lang="en-US" sz="1600" dirty="0" smtClean="0"/>
              <a:t>ecommerce transaction</a:t>
            </a:r>
            <a:r>
              <a:rPr lang="en-US" sz="1600" dirty="0"/>
              <a:t>. So the higher the rate, the more completed transactions, </a:t>
            </a:r>
            <a:r>
              <a:rPr lang="en-US" sz="1600" dirty="0" smtClean="0"/>
              <a:t>and vice </a:t>
            </a:r>
            <a:r>
              <a:rPr lang="en-US" sz="1600" dirty="0"/>
              <a:t>versa. The report shows </a:t>
            </a:r>
            <a:r>
              <a:rPr lang="en-US" sz="1600" dirty="0" smtClean="0"/>
              <a:t>that:</a:t>
            </a:r>
          </a:p>
          <a:p>
            <a:pPr marL="285750" indent="-285750">
              <a:buClr>
                <a:schemeClr val="dk1"/>
              </a:buClr>
              <a:buSzPts val="1100"/>
            </a:pPr>
            <a:r>
              <a:rPr lang="en-US" sz="1600" dirty="0" smtClean="0"/>
              <a:t>The Referral channel </a:t>
            </a:r>
            <a:r>
              <a:rPr lang="en-US" sz="1600" dirty="0"/>
              <a:t>had the highest eCommerce Conversion Rate at </a:t>
            </a:r>
            <a:r>
              <a:rPr lang="en-US" sz="1600" dirty="0" smtClean="0"/>
              <a:t>7.22%;</a:t>
            </a:r>
          </a:p>
          <a:p>
            <a:pPr marL="285750" indent="-285750">
              <a:buClr>
                <a:schemeClr val="dk1"/>
              </a:buClr>
              <a:buSzPts val="1100"/>
            </a:pPr>
            <a:r>
              <a:rPr lang="en-US" sz="1600" dirty="0" smtClean="0"/>
              <a:t>The Display </a:t>
            </a:r>
            <a:r>
              <a:rPr lang="en-US" sz="1600" dirty="0"/>
              <a:t>and Affiliates channels had the lowest eCommerce Conversion Rate </a:t>
            </a:r>
            <a:r>
              <a:rPr lang="en-US" sz="1600" dirty="0" smtClean="0"/>
              <a:t>at 0.09%;</a:t>
            </a:r>
            <a:endParaRPr sz="1600" i="1" dirty="0"/>
          </a:p>
        </p:txBody>
      </p:sp>
      <p:sp>
        <p:nvSpPr>
          <p:cNvPr id="242" name="Google Shape;242;p51"/>
          <p:cNvSpPr txBox="1"/>
          <p:nvPr/>
        </p:nvSpPr>
        <p:spPr>
          <a:xfrm>
            <a:off x="276225" y="9496425"/>
            <a:ext cx="73437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52"/>
          <p:cNvSpPr txBox="1">
            <a:spLocks noGrp="1"/>
          </p:cNvSpPr>
          <p:nvPr>
            <p:ph type="title"/>
          </p:nvPr>
        </p:nvSpPr>
        <p:spPr>
          <a:xfrm>
            <a:off x="264950" y="742700"/>
            <a:ext cx="7242600" cy="1379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dirty="0">
                <a:solidFill>
                  <a:srgbClr val="02B3E4"/>
                </a:solidFill>
                <a:latin typeface="Open Sans Light"/>
                <a:ea typeface="Open Sans Light"/>
                <a:cs typeface="Open Sans Light"/>
                <a:sym typeface="Open Sans Light"/>
              </a:rPr>
              <a:t>Percentage Display: Conversion</a:t>
            </a:r>
            <a:endParaRPr sz="2400" dirty="0">
              <a:solidFill>
                <a:srgbClr val="02B3E4"/>
              </a:solidFill>
              <a:latin typeface="Open Sans Light"/>
              <a:ea typeface="Open Sans Light"/>
              <a:cs typeface="Open Sans Light"/>
              <a:sym typeface="Open Sans Light"/>
            </a:endParaRPr>
          </a:p>
        </p:txBody>
      </p:sp>
      <p:sp>
        <p:nvSpPr>
          <p:cNvPr id="248" name="Google Shape;248;p52"/>
          <p:cNvSpPr txBox="1">
            <a:spLocks noGrp="1"/>
          </p:cNvSpPr>
          <p:nvPr>
            <p:ph type="body" idx="1"/>
          </p:nvPr>
        </p:nvSpPr>
        <p:spPr>
          <a:xfrm>
            <a:off x="264950" y="1756513"/>
            <a:ext cx="7242600" cy="18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During the three month period you’ve selected, which Product Category contributed the highest number of unique purchases for New Users and which Product Category was responsible for the largest percentage of revenue for New Users? (Screenshot(s) only; no elaboration required.)</a:t>
            </a:r>
            <a:endParaRPr dirty="0"/>
          </a:p>
          <a:p>
            <a:pPr marL="0" lvl="0" indent="0">
              <a:spcBef>
                <a:spcPts val="1600"/>
              </a:spcBef>
              <a:buNone/>
            </a:pPr>
            <a:r>
              <a:rPr lang="en-US" b="1" dirty="0"/>
              <a:t>Conversions </a:t>
            </a:r>
            <a:r>
              <a:rPr lang="en-US" b="1" dirty="0" smtClean="0"/>
              <a:t>Ecommerce/Product </a:t>
            </a:r>
            <a:r>
              <a:rPr lang="en-US" b="1" dirty="0"/>
              <a:t>Performance Report </a:t>
            </a:r>
            <a:r>
              <a:rPr lang="en-US" b="1" dirty="0" smtClean="0"/>
              <a:t>(</a:t>
            </a:r>
            <a:r>
              <a:rPr lang="en-US" b="1" dirty="0"/>
              <a:t>0</a:t>
            </a:r>
            <a:r>
              <a:rPr lang="en-US" b="1" dirty="0" smtClean="0"/>
              <a:t>1/04/18 </a:t>
            </a:r>
            <a:r>
              <a:rPr lang="en-US" b="1" dirty="0"/>
              <a:t>– </a:t>
            </a:r>
            <a:r>
              <a:rPr lang="en-US" b="1" dirty="0" smtClean="0"/>
              <a:t>30/06/18)</a:t>
            </a:r>
            <a:endParaRPr i="1" dirty="0"/>
          </a:p>
          <a:p>
            <a:pPr marL="0" lvl="0" indent="0" algn="l" rtl="0">
              <a:spcBef>
                <a:spcPts val="1600"/>
              </a:spcBef>
              <a:spcAft>
                <a:spcPts val="1600"/>
              </a:spcAft>
              <a:buNone/>
            </a:pPr>
            <a:endParaRPr dirty="0"/>
          </a:p>
        </p:txBody>
      </p:sp>
      <p:pic>
        <p:nvPicPr>
          <p:cNvPr id="3" name="Picture 2"/>
          <p:cNvPicPr>
            <a:picLocks noChangeAspect="1"/>
          </p:cNvPicPr>
          <p:nvPr/>
        </p:nvPicPr>
        <p:blipFill>
          <a:blip r:embed="rId3"/>
          <a:stretch>
            <a:fillRect/>
          </a:stretch>
        </p:blipFill>
        <p:spPr>
          <a:xfrm>
            <a:off x="264950" y="5059441"/>
            <a:ext cx="7229475" cy="367498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52"/>
          <p:cNvSpPr txBox="1">
            <a:spLocks noGrp="1"/>
          </p:cNvSpPr>
          <p:nvPr>
            <p:ph type="title"/>
          </p:nvPr>
        </p:nvSpPr>
        <p:spPr>
          <a:xfrm>
            <a:off x="264950" y="742700"/>
            <a:ext cx="7242600" cy="1379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dirty="0">
                <a:solidFill>
                  <a:srgbClr val="02B3E4"/>
                </a:solidFill>
                <a:latin typeface="Open Sans Light"/>
                <a:ea typeface="Open Sans Light"/>
                <a:cs typeface="Open Sans Light"/>
                <a:sym typeface="Open Sans Light"/>
              </a:rPr>
              <a:t>Percentage Display: Conversion</a:t>
            </a:r>
            <a:endParaRPr sz="2400" dirty="0">
              <a:solidFill>
                <a:srgbClr val="02B3E4"/>
              </a:solidFill>
              <a:latin typeface="Open Sans Light"/>
              <a:ea typeface="Open Sans Light"/>
              <a:cs typeface="Open Sans Light"/>
              <a:sym typeface="Open Sans Light"/>
            </a:endParaRPr>
          </a:p>
        </p:txBody>
      </p:sp>
      <p:sp>
        <p:nvSpPr>
          <p:cNvPr id="248" name="Google Shape;248;p52"/>
          <p:cNvSpPr txBox="1">
            <a:spLocks noGrp="1"/>
          </p:cNvSpPr>
          <p:nvPr>
            <p:ph type="body" idx="1"/>
          </p:nvPr>
        </p:nvSpPr>
        <p:spPr>
          <a:xfrm>
            <a:off x="264950" y="1756513"/>
            <a:ext cx="7242600" cy="1830900"/>
          </a:xfrm>
          <a:prstGeom prst="rect">
            <a:avLst/>
          </a:prstGeom>
        </p:spPr>
        <p:txBody>
          <a:bodyPr spcFirstLastPara="1" wrap="square" lIns="91425" tIns="91425" rIns="91425" bIns="91425" anchor="t" anchorCtr="0">
            <a:noAutofit/>
          </a:bodyPr>
          <a:lstStyle/>
          <a:p>
            <a:pPr marL="0" lvl="0" indent="0">
              <a:spcBef>
                <a:spcPts val="1600"/>
              </a:spcBef>
              <a:buNone/>
            </a:pPr>
            <a:r>
              <a:rPr lang="en-US" b="1" dirty="0" smtClean="0"/>
              <a:t>Conversions Ecommerce/Product </a:t>
            </a:r>
            <a:r>
              <a:rPr lang="en-US" b="1" dirty="0"/>
              <a:t>Performance Report </a:t>
            </a:r>
            <a:r>
              <a:rPr lang="en-US" b="1" dirty="0" smtClean="0"/>
              <a:t>(01/04/18 </a:t>
            </a:r>
            <a:r>
              <a:rPr lang="en-US" b="1" dirty="0"/>
              <a:t>– </a:t>
            </a:r>
            <a:r>
              <a:rPr lang="en-US" b="1" dirty="0" smtClean="0"/>
              <a:t>30/06/18)</a:t>
            </a:r>
            <a:endParaRPr i="1" dirty="0"/>
          </a:p>
          <a:p>
            <a:pPr marL="0" lvl="0" indent="0" algn="l" rtl="0">
              <a:spcBef>
                <a:spcPts val="1600"/>
              </a:spcBef>
              <a:spcAft>
                <a:spcPts val="1600"/>
              </a:spcAft>
              <a:buNone/>
            </a:pPr>
            <a:endParaRPr dirty="0"/>
          </a:p>
        </p:txBody>
      </p:sp>
      <p:pic>
        <p:nvPicPr>
          <p:cNvPr id="3" name="Picture 2"/>
          <p:cNvPicPr>
            <a:picLocks noChangeAspect="1"/>
          </p:cNvPicPr>
          <p:nvPr/>
        </p:nvPicPr>
        <p:blipFill>
          <a:blip r:embed="rId3"/>
          <a:stretch>
            <a:fillRect/>
          </a:stretch>
        </p:blipFill>
        <p:spPr>
          <a:xfrm>
            <a:off x="264913" y="3376880"/>
            <a:ext cx="7342650" cy="3495408"/>
          </a:xfrm>
          <a:prstGeom prst="rect">
            <a:avLst/>
          </a:prstGeom>
        </p:spPr>
      </p:pic>
      <p:sp>
        <p:nvSpPr>
          <p:cNvPr id="4" name="Rectangle 3"/>
          <p:cNvSpPr/>
          <p:nvPr/>
        </p:nvSpPr>
        <p:spPr>
          <a:xfrm>
            <a:off x="4044950" y="4806950"/>
            <a:ext cx="768350" cy="158750"/>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864100" y="4965700"/>
            <a:ext cx="730250" cy="1397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476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53"/>
          <p:cNvSpPr txBox="1">
            <a:spLocks noGrp="1"/>
          </p:cNvSpPr>
          <p:nvPr>
            <p:ph type="title"/>
          </p:nvPr>
        </p:nvSpPr>
        <p:spPr>
          <a:xfrm>
            <a:off x="264950" y="742700"/>
            <a:ext cx="7242600" cy="1379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Comparison Display:  Behavior</a:t>
            </a:r>
            <a:endParaRPr sz="2400">
              <a:solidFill>
                <a:srgbClr val="02B3E4"/>
              </a:solidFill>
              <a:latin typeface="Open Sans Light"/>
              <a:ea typeface="Open Sans Light"/>
              <a:cs typeface="Open Sans Light"/>
              <a:sym typeface="Open Sans Light"/>
            </a:endParaRPr>
          </a:p>
        </p:txBody>
      </p:sp>
      <p:sp>
        <p:nvSpPr>
          <p:cNvPr id="257" name="Google Shape;257;p53"/>
          <p:cNvSpPr txBox="1">
            <a:spLocks noGrp="1"/>
          </p:cNvSpPr>
          <p:nvPr>
            <p:ph type="body" idx="1"/>
          </p:nvPr>
        </p:nvSpPr>
        <p:spPr>
          <a:xfrm>
            <a:off x="264950" y="1913675"/>
            <a:ext cx="72426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traffic from All Users between the start and end of your three month period, please provide a comparison report showing Site Speed Page timings for our top ten pages (based on pageviews) and identify any potential troublespots.  </a:t>
            </a:r>
            <a:endParaRPr i="1"/>
          </a:p>
          <a:p>
            <a:pPr marL="0" lvl="0" indent="0" algn="l" rtl="0">
              <a:spcBef>
                <a:spcPts val="1600"/>
              </a:spcBef>
              <a:spcAft>
                <a:spcPts val="1600"/>
              </a:spcAft>
              <a:buNone/>
            </a:pPr>
            <a:endParaRPr/>
          </a:p>
        </p:txBody>
      </p:sp>
      <p:pic>
        <p:nvPicPr>
          <p:cNvPr id="2" name="Picture 1"/>
          <p:cNvPicPr>
            <a:picLocks noChangeAspect="1"/>
          </p:cNvPicPr>
          <p:nvPr/>
        </p:nvPicPr>
        <p:blipFill>
          <a:blip r:embed="rId3"/>
          <a:stretch>
            <a:fillRect/>
          </a:stretch>
        </p:blipFill>
        <p:spPr>
          <a:xfrm>
            <a:off x="337352" y="3411285"/>
            <a:ext cx="6966012" cy="3533800"/>
          </a:xfrm>
          <a:prstGeom prst="rect">
            <a:avLst/>
          </a:prstGeom>
        </p:spPr>
      </p:pic>
      <p:sp>
        <p:nvSpPr>
          <p:cNvPr id="3" name="Rectangle 2"/>
          <p:cNvSpPr/>
          <p:nvPr/>
        </p:nvSpPr>
        <p:spPr>
          <a:xfrm>
            <a:off x="1364343" y="5682343"/>
            <a:ext cx="5776686" cy="116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64343" y="6371771"/>
            <a:ext cx="5776686" cy="1161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257;p53"/>
          <p:cNvSpPr txBox="1">
            <a:spLocks/>
          </p:cNvSpPr>
          <p:nvPr/>
        </p:nvSpPr>
        <p:spPr>
          <a:xfrm>
            <a:off x="264949" y="7390670"/>
            <a:ext cx="7580021" cy="168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buFont typeface="Open Sans"/>
              <a:buNone/>
            </a:pPr>
            <a:r>
              <a:rPr lang="en-US" dirty="0" smtClean="0"/>
              <a:t>Behavior: Site Speed/Page Timings Report (01/04/18 – 30/06/18) </a:t>
            </a:r>
          </a:p>
          <a:p>
            <a:pPr marL="0" indent="0">
              <a:buFont typeface="Open Sans"/>
              <a:buNone/>
            </a:pPr>
            <a:r>
              <a:rPr lang="en-US" dirty="0" smtClean="0"/>
              <a:t>The report shows that /</a:t>
            </a:r>
            <a:r>
              <a:rPr lang="en-US" dirty="0" err="1" smtClean="0"/>
              <a:t>google+redesign</a:t>
            </a:r>
            <a:r>
              <a:rPr lang="en-US" dirty="0" smtClean="0"/>
              <a:t>/</a:t>
            </a:r>
            <a:r>
              <a:rPr lang="en-US" dirty="0" err="1" smtClean="0"/>
              <a:t>shop+by+brand</a:t>
            </a:r>
            <a:r>
              <a:rPr lang="en-US" dirty="0" smtClean="0"/>
              <a:t>/</a:t>
            </a:r>
            <a:r>
              <a:rPr lang="en-US" dirty="0" err="1" smtClean="0"/>
              <a:t>youtube</a:t>
            </a:r>
            <a:r>
              <a:rPr lang="en-US" dirty="0" smtClean="0"/>
              <a:t> and /store.html</a:t>
            </a:r>
          </a:p>
          <a:p>
            <a:pPr marL="0" indent="0">
              <a:buFont typeface="Open Sans"/>
              <a:buNone/>
            </a:pPr>
            <a:r>
              <a:rPr lang="en-US" dirty="0" smtClean="0"/>
              <a:t>performed badly, at 95.62% and 30.60% respectively slower than the site average. </a:t>
            </a:r>
          </a:p>
          <a:p>
            <a:pPr marL="0" indent="0">
              <a:buFont typeface="Open Sans"/>
              <a:buNone/>
            </a:pPr>
            <a:r>
              <a:rPr lang="en-US" dirty="0" smtClean="0"/>
              <a:t>We could look at Speed Suggestions Report for optimization recommendations for these 02 pages.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4"/>
          <p:cNvSpPr txBox="1">
            <a:spLocks noGrp="1"/>
          </p:cNvSpPr>
          <p:nvPr>
            <p:ph type="title"/>
          </p:nvPr>
        </p:nvSpPr>
        <p:spPr>
          <a:xfrm>
            <a:off x="264950" y="742700"/>
            <a:ext cx="7242600" cy="1379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Percentage Display:  Audience</a:t>
            </a:r>
            <a:endParaRPr sz="2400">
              <a:solidFill>
                <a:srgbClr val="02B3E4"/>
              </a:solidFill>
              <a:latin typeface="Open Sans Light"/>
              <a:ea typeface="Open Sans Light"/>
              <a:cs typeface="Open Sans Light"/>
              <a:sym typeface="Open Sans Light"/>
            </a:endParaRPr>
          </a:p>
        </p:txBody>
      </p:sp>
      <p:sp>
        <p:nvSpPr>
          <p:cNvPr id="266" name="Google Shape;266;p54"/>
          <p:cNvSpPr txBox="1">
            <a:spLocks noGrp="1"/>
          </p:cNvSpPr>
          <p:nvPr>
            <p:ph type="body" idx="1"/>
          </p:nvPr>
        </p:nvSpPr>
        <p:spPr>
          <a:xfrm>
            <a:off x="264950" y="1913675"/>
            <a:ext cx="7242600" cy="226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Please go into the Audience → Overview → Mobile report and provide a screenshot or screenshots that show the following:  Between the start and end of the three month period you’ve chosen, please provide percentage charts (pie charts) that show what percentage of All Users came from mobile, desktop, and tablet devices and what percentage of Paid Traffic Users came from mobile, desktop, and tablet devices. </a:t>
            </a:r>
            <a:endParaRPr lang="en" dirty="0" smtClean="0"/>
          </a:p>
          <a:p>
            <a:pPr marL="0" lvl="0" indent="0">
              <a:buNone/>
            </a:pPr>
            <a:endParaRPr lang="en-US" dirty="0" smtClean="0"/>
          </a:p>
          <a:p>
            <a:pPr marL="0" lvl="0" indent="0">
              <a:buNone/>
            </a:pPr>
            <a:r>
              <a:rPr lang="en-US" dirty="0" smtClean="0"/>
              <a:t>Audience</a:t>
            </a:r>
            <a:r>
              <a:rPr lang="en-US" dirty="0"/>
              <a:t>: Mobile/Overview Report </a:t>
            </a:r>
            <a:r>
              <a:rPr lang="en-US" dirty="0" smtClean="0"/>
              <a:t>(01/04/18 </a:t>
            </a:r>
            <a:r>
              <a:rPr lang="en-US" dirty="0"/>
              <a:t>– </a:t>
            </a:r>
            <a:r>
              <a:rPr lang="en-US" dirty="0" smtClean="0"/>
              <a:t>30/06/18)</a:t>
            </a:r>
            <a:r>
              <a:rPr lang="en" dirty="0" smtClean="0"/>
              <a:t> </a:t>
            </a:r>
            <a:endParaRPr i="1" dirty="0"/>
          </a:p>
          <a:p>
            <a:pPr marL="0" lvl="0" indent="0" algn="l" rtl="0">
              <a:spcBef>
                <a:spcPts val="1600"/>
              </a:spcBef>
              <a:spcAft>
                <a:spcPts val="1600"/>
              </a:spcAft>
              <a:buNone/>
            </a:pPr>
            <a:endParaRPr dirty="0"/>
          </a:p>
        </p:txBody>
      </p:sp>
      <p:pic>
        <p:nvPicPr>
          <p:cNvPr id="2" name="Picture 1"/>
          <p:cNvPicPr>
            <a:picLocks noChangeAspect="1"/>
          </p:cNvPicPr>
          <p:nvPr/>
        </p:nvPicPr>
        <p:blipFill>
          <a:blip r:embed="rId3"/>
          <a:stretch>
            <a:fillRect/>
          </a:stretch>
        </p:blipFill>
        <p:spPr>
          <a:xfrm>
            <a:off x="329072" y="4878218"/>
            <a:ext cx="7104230" cy="340218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54"/>
          <p:cNvSpPr txBox="1">
            <a:spLocks noGrp="1"/>
          </p:cNvSpPr>
          <p:nvPr>
            <p:ph type="title"/>
          </p:nvPr>
        </p:nvSpPr>
        <p:spPr>
          <a:xfrm>
            <a:off x="264950" y="742700"/>
            <a:ext cx="7242600" cy="13794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Percentage Display:  Audience</a:t>
            </a:r>
            <a:endParaRPr sz="2400">
              <a:solidFill>
                <a:srgbClr val="02B3E4"/>
              </a:solidFill>
              <a:latin typeface="Open Sans Light"/>
              <a:ea typeface="Open Sans Light"/>
              <a:cs typeface="Open Sans Light"/>
              <a:sym typeface="Open Sans Light"/>
            </a:endParaRPr>
          </a:p>
        </p:txBody>
      </p:sp>
      <p:pic>
        <p:nvPicPr>
          <p:cNvPr id="4" name="Picture 3"/>
          <p:cNvPicPr>
            <a:picLocks noChangeAspect="1"/>
          </p:cNvPicPr>
          <p:nvPr/>
        </p:nvPicPr>
        <p:blipFill>
          <a:blip r:embed="rId3"/>
          <a:stretch>
            <a:fillRect/>
          </a:stretch>
        </p:blipFill>
        <p:spPr>
          <a:xfrm>
            <a:off x="132359" y="3896331"/>
            <a:ext cx="7553166" cy="3579886"/>
          </a:xfrm>
          <a:prstGeom prst="rect">
            <a:avLst/>
          </a:prstGeom>
        </p:spPr>
      </p:pic>
      <p:pic>
        <p:nvPicPr>
          <p:cNvPr id="5" name="Picture 4"/>
          <p:cNvPicPr>
            <a:picLocks noChangeAspect="1"/>
          </p:cNvPicPr>
          <p:nvPr/>
        </p:nvPicPr>
        <p:blipFill>
          <a:blip r:embed="rId4"/>
          <a:stretch>
            <a:fillRect/>
          </a:stretch>
        </p:blipFill>
        <p:spPr>
          <a:xfrm>
            <a:off x="66179" y="2122100"/>
            <a:ext cx="7685525" cy="1489908"/>
          </a:xfrm>
          <a:prstGeom prst="rect">
            <a:avLst/>
          </a:prstGeom>
        </p:spPr>
      </p:pic>
    </p:spTree>
    <p:extLst>
      <p:ext uri="{BB962C8B-B14F-4D97-AF65-F5344CB8AC3E}">
        <p14:creationId xmlns:p14="http://schemas.microsoft.com/office/powerpoint/2010/main" val="3895090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sp>
        <p:nvSpPr>
          <p:cNvPr id="274" name="Google Shape;274;p55"/>
          <p:cNvSpPr txBox="1">
            <a:spLocks noGrp="1"/>
          </p:cNvSpPr>
          <p:nvPr>
            <p:ph type="ctrTitle"/>
          </p:nvPr>
        </p:nvSpPr>
        <p:spPr>
          <a:xfrm>
            <a:off x="347400" y="1947675"/>
            <a:ext cx="7077600" cy="291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Part Three:</a:t>
            </a:r>
            <a:r>
              <a:rPr lang="en" sz="4800" b="1">
                <a:solidFill>
                  <a:srgbClr val="FAFBFC"/>
                </a:solidFill>
              </a:rPr>
              <a:t> </a:t>
            </a:r>
            <a:endParaRPr sz="4800" b="1">
              <a:solidFill>
                <a:srgbClr val="FAFBFC"/>
              </a:solidFill>
            </a:endParaRPr>
          </a:p>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Segmentation</a:t>
            </a:r>
            <a:endParaRPr sz="3600">
              <a:solidFill>
                <a:srgbClr val="FAFBFC"/>
              </a:solidFill>
              <a:latin typeface="Open Sans"/>
              <a:ea typeface="Open Sans"/>
              <a:cs typeface="Open Sans"/>
              <a:sym typeface="Open Sans"/>
            </a:endParaRPr>
          </a:p>
        </p:txBody>
      </p:sp>
      <p:sp>
        <p:nvSpPr>
          <p:cNvPr id="275" name="Google Shape;275;p55"/>
          <p:cNvSpPr/>
          <p:nvPr/>
        </p:nvSpPr>
        <p:spPr>
          <a:xfrm>
            <a:off x="964649" y="4818975"/>
            <a:ext cx="716700" cy="441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43"/>
          <p:cNvSpPr txBox="1">
            <a:spLocks noGrp="1"/>
          </p:cNvSpPr>
          <p:nvPr>
            <p:ph type="ctrTitle"/>
          </p:nvPr>
        </p:nvSpPr>
        <p:spPr>
          <a:xfrm>
            <a:off x="347400" y="1947675"/>
            <a:ext cx="7077600" cy="291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Part One:</a:t>
            </a:r>
            <a:r>
              <a:rPr lang="en" sz="4800" b="1">
                <a:solidFill>
                  <a:srgbClr val="FAFBFC"/>
                </a:solidFill>
              </a:rPr>
              <a:t> </a:t>
            </a:r>
            <a:endParaRPr sz="4800" b="1">
              <a:solidFill>
                <a:srgbClr val="FAFBFC"/>
              </a:solidFill>
            </a:endParaRPr>
          </a:p>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Primary Views &amp; Filters</a:t>
            </a:r>
            <a:r>
              <a:rPr lang="en" sz="3600">
                <a:solidFill>
                  <a:srgbClr val="FAFBFC"/>
                </a:solidFill>
              </a:rPr>
              <a:t/>
            </a:r>
            <a:br>
              <a:rPr lang="en" sz="3600">
                <a:solidFill>
                  <a:srgbClr val="FAFBFC"/>
                </a:solidFill>
              </a:rPr>
            </a:br>
            <a:endParaRPr sz="3600">
              <a:solidFill>
                <a:srgbClr val="FAFBFC"/>
              </a:solidFill>
              <a:latin typeface="Open Sans"/>
              <a:ea typeface="Open Sans"/>
              <a:cs typeface="Open Sans"/>
              <a:sym typeface="Open Sans"/>
            </a:endParaRPr>
          </a:p>
        </p:txBody>
      </p:sp>
      <p:sp>
        <p:nvSpPr>
          <p:cNvPr id="180" name="Google Shape;180;p43"/>
          <p:cNvSpPr txBox="1"/>
          <p:nvPr/>
        </p:nvSpPr>
        <p:spPr>
          <a:xfrm>
            <a:off x="-226600" y="5226950"/>
            <a:ext cx="4925100" cy="127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chemeClr val="lt1"/>
              </a:solidFill>
              <a:latin typeface="Open Sans Light"/>
              <a:ea typeface="Open Sans Light"/>
              <a:cs typeface="Open Sans Light"/>
              <a:sym typeface="Open Sans Light"/>
            </a:endParaRPr>
          </a:p>
        </p:txBody>
      </p:sp>
      <p:sp>
        <p:nvSpPr>
          <p:cNvPr id="181" name="Google Shape;181;p43"/>
          <p:cNvSpPr/>
          <p:nvPr/>
        </p:nvSpPr>
        <p:spPr>
          <a:xfrm>
            <a:off x="964649" y="4818975"/>
            <a:ext cx="716700" cy="441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dirty="0">
                <a:solidFill>
                  <a:srgbClr val="02B3E4"/>
                </a:solidFill>
                <a:latin typeface="Open Sans Light"/>
                <a:ea typeface="Open Sans Light"/>
                <a:cs typeface="Open Sans Light"/>
                <a:sym typeface="Open Sans Light"/>
              </a:rPr>
              <a:t>Audience Segment: Characteristic</a:t>
            </a:r>
            <a:endParaRPr sz="3200" dirty="0">
              <a:solidFill>
                <a:srgbClr val="02B3E4"/>
              </a:solidFill>
              <a:latin typeface="Open Sans Light"/>
              <a:ea typeface="Open Sans Light"/>
              <a:cs typeface="Open Sans Light"/>
              <a:sym typeface="Open Sans Light"/>
            </a:endParaRPr>
          </a:p>
        </p:txBody>
      </p:sp>
      <p:sp>
        <p:nvSpPr>
          <p:cNvPr id="288" name="Google Shape;288;p57"/>
          <p:cNvSpPr txBox="1">
            <a:spLocks noGrp="1"/>
          </p:cNvSpPr>
          <p:nvPr>
            <p:ph type="body" idx="1"/>
          </p:nvPr>
        </p:nvSpPr>
        <p:spPr>
          <a:xfrm>
            <a:off x="264945" y="1738321"/>
            <a:ext cx="7242600" cy="30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smtClean="0"/>
              <a:t>Segments: Portuguse Speaker Users</a:t>
            </a:r>
            <a:endParaRPr dirty="0"/>
          </a:p>
        </p:txBody>
      </p:sp>
      <p:pic>
        <p:nvPicPr>
          <p:cNvPr id="2" name="Picture 1"/>
          <p:cNvPicPr>
            <a:picLocks noChangeAspect="1"/>
          </p:cNvPicPr>
          <p:nvPr/>
        </p:nvPicPr>
        <p:blipFill>
          <a:blip r:embed="rId3"/>
          <a:stretch>
            <a:fillRect/>
          </a:stretch>
        </p:blipFill>
        <p:spPr>
          <a:xfrm>
            <a:off x="264945" y="2146251"/>
            <a:ext cx="7201601" cy="3409508"/>
          </a:xfrm>
          <a:prstGeom prst="rect">
            <a:avLst/>
          </a:prstGeom>
        </p:spPr>
      </p:pic>
      <p:sp>
        <p:nvSpPr>
          <p:cNvPr id="8" name="Google Shape;288;p57"/>
          <p:cNvSpPr txBox="1">
            <a:spLocks/>
          </p:cNvSpPr>
          <p:nvPr/>
        </p:nvSpPr>
        <p:spPr>
          <a:xfrm>
            <a:off x="127190" y="5711839"/>
            <a:ext cx="7242600" cy="46141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spcAft>
                <a:spcPts val="1600"/>
              </a:spcAft>
              <a:buNone/>
            </a:pPr>
            <a:r>
              <a:rPr lang="en-US" dirty="0" smtClean="0"/>
              <a:t>The “Portuguese </a:t>
            </a:r>
            <a:r>
              <a:rPr lang="en-US" dirty="0"/>
              <a:t>speaking </a:t>
            </a:r>
            <a:r>
              <a:rPr lang="en-US" dirty="0" smtClean="0"/>
              <a:t>users” segment was created by me to conduct analysis and the summary described on the image above shows that this segment </a:t>
            </a:r>
            <a:r>
              <a:rPr lang="en-US" dirty="0"/>
              <a:t>accounts for 2.26% of all </a:t>
            </a:r>
            <a:r>
              <a:rPr lang="en-US" dirty="0" smtClean="0"/>
              <a:t>users.  I </a:t>
            </a:r>
            <a:r>
              <a:rPr lang="en-US" dirty="0"/>
              <a:t>can use </a:t>
            </a:r>
            <a:r>
              <a:rPr lang="en-US" dirty="0" smtClean="0"/>
              <a:t>the data to answer the following questions:</a:t>
            </a:r>
          </a:p>
          <a:p>
            <a:pPr marL="285750" indent="-285750">
              <a:spcAft>
                <a:spcPts val="1600"/>
              </a:spcAft>
            </a:pPr>
            <a:r>
              <a:rPr lang="en-US" dirty="0" smtClean="0"/>
              <a:t>How </a:t>
            </a:r>
            <a:r>
              <a:rPr lang="en-US" dirty="0"/>
              <a:t>much </a:t>
            </a:r>
            <a:r>
              <a:rPr lang="en-US" dirty="0" smtClean="0"/>
              <a:t>ecommerce </a:t>
            </a:r>
            <a:r>
              <a:rPr lang="en-US" dirty="0"/>
              <a:t>revenues come from this </a:t>
            </a:r>
            <a:r>
              <a:rPr lang="en-US" dirty="0" smtClean="0"/>
              <a:t>segment?</a:t>
            </a:r>
          </a:p>
          <a:p>
            <a:pPr marL="285750" indent="-285750">
              <a:spcAft>
                <a:spcPts val="1600"/>
              </a:spcAft>
            </a:pPr>
            <a:r>
              <a:rPr lang="en-US" dirty="0" smtClean="0"/>
              <a:t>What </a:t>
            </a:r>
            <a:r>
              <a:rPr lang="en-US" dirty="0"/>
              <a:t>proportion of total eCommerce revenue come from this segment</a:t>
            </a:r>
            <a:r>
              <a:rPr lang="en-US" dirty="0" smtClean="0"/>
              <a:t>?</a:t>
            </a:r>
          </a:p>
          <a:p>
            <a:pPr marL="0" indent="0">
              <a:spcAft>
                <a:spcPts val="1600"/>
              </a:spcAft>
              <a:buNone/>
            </a:pPr>
            <a:r>
              <a:rPr lang="en-US" dirty="0"/>
              <a:t>A segment for </a:t>
            </a:r>
            <a:r>
              <a:rPr lang="en-US" dirty="0" smtClean="0"/>
              <a:t>“Non </a:t>
            </a:r>
            <a:r>
              <a:rPr lang="en-US" dirty="0"/>
              <a:t>Portuguese </a:t>
            </a:r>
            <a:r>
              <a:rPr lang="en-US" dirty="0" smtClean="0"/>
              <a:t>speaking users” </a:t>
            </a:r>
            <a:r>
              <a:rPr lang="en-US" dirty="0"/>
              <a:t>can be easily created by excluding </a:t>
            </a:r>
            <a:r>
              <a:rPr lang="en-US" dirty="0" smtClean="0"/>
              <a:t>this segment </a:t>
            </a:r>
            <a:r>
              <a:rPr lang="en-US" dirty="0"/>
              <a:t>and then the above questions can be extended to compare </a:t>
            </a:r>
            <a:r>
              <a:rPr lang="en-US" dirty="0" smtClean="0"/>
              <a:t>Portuguese speaking with </a:t>
            </a:r>
            <a:r>
              <a:rPr lang="en-US" dirty="0"/>
              <a:t>non Portuguese speaking segments as </a:t>
            </a:r>
            <a:r>
              <a:rPr lang="en-US" dirty="0" smtClean="0"/>
              <a:t>well.</a:t>
            </a:r>
            <a:endParaRPr lang="en-US" dirty="0"/>
          </a:p>
        </p:txBody>
      </p:sp>
    </p:spTree>
    <p:extLst>
      <p:ext uri="{BB962C8B-B14F-4D97-AF65-F5344CB8AC3E}">
        <p14:creationId xmlns:p14="http://schemas.microsoft.com/office/powerpoint/2010/main" val="3996309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dirty="0">
                <a:solidFill>
                  <a:srgbClr val="02B3E4"/>
                </a:solidFill>
                <a:latin typeface="Open Sans Light"/>
                <a:ea typeface="Open Sans Light"/>
                <a:cs typeface="Open Sans Light"/>
                <a:sym typeface="Open Sans Light"/>
              </a:rPr>
              <a:t>Audience Segment: Characteristic</a:t>
            </a:r>
            <a:endParaRPr sz="3200" dirty="0">
              <a:solidFill>
                <a:srgbClr val="02B3E4"/>
              </a:solidFill>
              <a:latin typeface="Open Sans Light"/>
              <a:ea typeface="Open Sans Light"/>
              <a:cs typeface="Open Sans Light"/>
              <a:sym typeface="Open Sans Light"/>
            </a:endParaRPr>
          </a:p>
        </p:txBody>
      </p:sp>
      <p:sp>
        <p:nvSpPr>
          <p:cNvPr id="288" name="Google Shape;288;p57"/>
          <p:cNvSpPr txBox="1">
            <a:spLocks noGrp="1"/>
          </p:cNvSpPr>
          <p:nvPr>
            <p:ph type="body" idx="1"/>
          </p:nvPr>
        </p:nvSpPr>
        <p:spPr>
          <a:xfrm>
            <a:off x="264945" y="1738320"/>
            <a:ext cx="7242600" cy="5855659"/>
          </a:xfrm>
          <a:prstGeom prst="rect">
            <a:avLst/>
          </a:prstGeom>
        </p:spPr>
        <p:txBody>
          <a:bodyPr spcFirstLastPara="1" wrap="square" lIns="91425" tIns="91425" rIns="91425" bIns="91425" anchor="t" anchorCtr="0">
            <a:noAutofit/>
          </a:bodyPr>
          <a:lstStyle/>
          <a:p>
            <a:pPr marL="0" lvl="0" indent="0">
              <a:spcAft>
                <a:spcPts val="1600"/>
              </a:spcAft>
              <a:buNone/>
            </a:pPr>
            <a:r>
              <a:rPr lang="en-US" dirty="0" smtClean="0"/>
              <a:t>In </a:t>
            </a:r>
            <a:r>
              <a:rPr lang="en-US" dirty="0"/>
              <a:t>the three month period </a:t>
            </a:r>
            <a:r>
              <a:rPr lang="en-US" dirty="0" smtClean="0"/>
              <a:t>that I selected (01/04/2018 – 30/06/2018), I will answer the business question how </a:t>
            </a:r>
            <a:r>
              <a:rPr lang="en-US" dirty="0"/>
              <a:t>much eCommerce revenues come from </a:t>
            </a:r>
            <a:r>
              <a:rPr lang="en-US" dirty="0" smtClean="0"/>
              <a:t>this segment </a:t>
            </a:r>
            <a:r>
              <a:rPr lang="en-US" dirty="0"/>
              <a:t>and what proportion of the total eCommerce revenues is that</a:t>
            </a:r>
            <a:r>
              <a:rPr lang="en-US" dirty="0" smtClean="0"/>
              <a:t>?</a:t>
            </a:r>
          </a:p>
          <a:p>
            <a:pPr marL="0" lvl="0" indent="0">
              <a:spcAft>
                <a:spcPts val="1600"/>
              </a:spcAft>
              <a:buNone/>
            </a:pPr>
            <a:r>
              <a:rPr lang="en-US" dirty="0" smtClean="0"/>
              <a:t>Acquisition : All Traffic/Channels Reports(01/04/2018 – 30/06/2018)</a:t>
            </a:r>
          </a:p>
          <a:p>
            <a:r>
              <a:rPr lang="en-US" dirty="0"/>
              <a:t>The report shows total eCommerce revenue pulled in by this segment was </a:t>
            </a:r>
            <a:r>
              <a:rPr lang="en-US" i="1" dirty="0" smtClean="0"/>
              <a:t>$466.95 </a:t>
            </a:r>
            <a:r>
              <a:rPr lang="en-US" dirty="0"/>
              <a:t>which is </a:t>
            </a:r>
            <a:r>
              <a:rPr lang="en-US" i="1" dirty="0" smtClean="0"/>
              <a:t>0.04%</a:t>
            </a:r>
            <a:r>
              <a:rPr lang="en-US" i="1" dirty="0"/>
              <a:t> </a:t>
            </a:r>
            <a:r>
              <a:rPr lang="en-US" dirty="0" smtClean="0"/>
              <a:t>of </a:t>
            </a:r>
            <a:r>
              <a:rPr lang="en-US" dirty="0"/>
              <a:t>the </a:t>
            </a:r>
            <a:r>
              <a:rPr lang="en-US" dirty="0" smtClean="0"/>
              <a:t>total revenue. </a:t>
            </a:r>
            <a:endParaRPr lang="en-US" dirty="0"/>
          </a:p>
          <a:p>
            <a:r>
              <a:rPr lang="en-US" dirty="0"/>
              <a:t>The trend reveals </a:t>
            </a:r>
            <a:r>
              <a:rPr lang="en-US" dirty="0" smtClean="0"/>
              <a:t>Portuguese </a:t>
            </a:r>
            <a:r>
              <a:rPr lang="en-US" dirty="0"/>
              <a:t>speakers are </a:t>
            </a:r>
            <a:r>
              <a:rPr lang="en-US" dirty="0" smtClean="0"/>
              <a:t>does not yet contribute for Paid Search, Affiliates, Display and Other on Google </a:t>
            </a:r>
            <a:r>
              <a:rPr lang="en-US" dirty="0"/>
              <a:t>Merchandise </a:t>
            </a:r>
            <a:r>
              <a:rPr lang="en-US" dirty="0" smtClean="0"/>
              <a:t>Store as the image below shows</a:t>
            </a:r>
            <a:endParaRPr lang="en-US" dirty="0"/>
          </a:p>
        </p:txBody>
      </p:sp>
      <p:pic>
        <p:nvPicPr>
          <p:cNvPr id="4" name="Picture 3"/>
          <p:cNvPicPr>
            <a:picLocks noChangeAspect="1"/>
          </p:cNvPicPr>
          <p:nvPr/>
        </p:nvPicPr>
        <p:blipFill>
          <a:blip r:embed="rId3"/>
          <a:stretch>
            <a:fillRect/>
          </a:stretch>
        </p:blipFill>
        <p:spPr>
          <a:xfrm>
            <a:off x="404586" y="6235284"/>
            <a:ext cx="6963317" cy="3525179"/>
          </a:xfrm>
          <a:prstGeom prst="rect">
            <a:avLst/>
          </a:prstGeom>
        </p:spPr>
      </p:pic>
      <p:sp>
        <p:nvSpPr>
          <p:cNvPr id="5" name="Rectangle 4"/>
          <p:cNvSpPr/>
          <p:nvPr/>
        </p:nvSpPr>
        <p:spPr>
          <a:xfrm>
            <a:off x="1427356" y="8909825"/>
            <a:ext cx="4382429" cy="2899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0044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dirty="0">
                <a:solidFill>
                  <a:srgbClr val="02B3E4"/>
                </a:solidFill>
                <a:latin typeface="Open Sans Light"/>
                <a:ea typeface="Open Sans Light"/>
                <a:cs typeface="Open Sans Light"/>
                <a:sym typeface="Open Sans Light"/>
              </a:rPr>
              <a:t>Audience Segment: Characteristic</a:t>
            </a:r>
            <a:endParaRPr sz="3200" dirty="0">
              <a:solidFill>
                <a:srgbClr val="02B3E4"/>
              </a:solidFill>
              <a:latin typeface="Open Sans Light"/>
              <a:ea typeface="Open Sans Light"/>
              <a:cs typeface="Open Sans Light"/>
              <a:sym typeface="Open Sans Light"/>
            </a:endParaRPr>
          </a:p>
        </p:txBody>
      </p:sp>
      <p:pic>
        <p:nvPicPr>
          <p:cNvPr id="5" name="Picture 4"/>
          <p:cNvPicPr>
            <a:picLocks noChangeAspect="1"/>
          </p:cNvPicPr>
          <p:nvPr/>
        </p:nvPicPr>
        <p:blipFill>
          <a:blip r:embed="rId3"/>
          <a:stretch>
            <a:fillRect/>
          </a:stretch>
        </p:blipFill>
        <p:spPr>
          <a:xfrm>
            <a:off x="191981" y="1737464"/>
            <a:ext cx="7253868" cy="3672271"/>
          </a:xfrm>
          <a:prstGeom prst="rect">
            <a:avLst/>
          </a:prstGeom>
        </p:spPr>
      </p:pic>
      <p:pic>
        <p:nvPicPr>
          <p:cNvPr id="6" name="Picture 5"/>
          <p:cNvPicPr>
            <a:picLocks noChangeAspect="1"/>
          </p:cNvPicPr>
          <p:nvPr/>
        </p:nvPicPr>
        <p:blipFill>
          <a:blip r:embed="rId4"/>
          <a:stretch>
            <a:fillRect/>
          </a:stretch>
        </p:blipFill>
        <p:spPr>
          <a:xfrm>
            <a:off x="191981" y="5590458"/>
            <a:ext cx="7196601" cy="3434827"/>
          </a:xfrm>
          <a:prstGeom prst="rect">
            <a:avLst/>
          </a:prstGeom>
        </p:spPr>
      </p:pic>
      <p:sp>
        <p:nvSpPr>
          <p:cNvPr id="7" name="Rectangle 6"/>
          <p:cNvSpPr/>
          <p:nvPr/>
        </p:nvSpPr>
        <p:spPr>
          <a:xfrm>
            <a:off x="1324051" y="8134502"/>
            <a:ext cx="4447642" cy="117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24051" y="8521371"/>
            <a:ext cx="4447642" cy="117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324051" y="8903328"/>
            <a:ext cx="4447642" cy="1170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8180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Geography</a:t>
            </a:r>
            <a:endParaRPr sz="3200">
              <a:solidFill>
                <a:srgbClr val="02B3E4"/>
              </a:solidFill>
              <a:latin typeface="Open Sans Light"/>
              <a:ea typeface="Open Sans Light"/>
              <a:cs typeface="Open Sans Light"/>
              <a:sym typeface="Open Sans Light"/>
            </a:endParaRPr>
          </a:p>
        </p:txBody>
      </p:sp>
      <p:sp>
        <p:nvSpPr>
          <p:cNvPr id="300" name="Google Shape;300;p58"/>
          <p:cNvSpPr txBox="1"/>
          <p:nvPr/>
        </p:nvSpPr>
        <p:spPr>
          <a:xfrm>
            <a:off x="602450" y="3059225"/>
            <a:ext cx="6389100" cy="19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Open Sans"/>
                <a:ea typeface="Open Sans"/>
                <a:cs typeface="Open Sans"/>
                <a:sym typeface="Open Sans"/>
              </a:rPr>
              <a:t>Replace this box with screenshot from report </a:t>
            </a:r>
            <a:endParaRPr sz="3600">
              <a:solidFill>
                <a:srgbClr val="FFFFFF"/>
              </a:solidFill>
              <a:latin typeface="Open Sans"/>
              <a:ea typeface="Open Sans"/>
              <a:cs typeface="Open Sans"/>
              <a:sym typeface="Open Sans"/>
            </a:endParaRPr>
          </a:p>
        </p:txBody>
      </p:sp>
      <p:pic>
        <p:nvPicPr>
          <p:cNvPr id="2" name="Picture 1"/>
          <p:cNvPicPr>
            <a:picLocks noChangeAspect="1"/>
          </p:cNvPicPr>
          <p:nvPr/>
        </p:nvPicPr>
        <p:blipFill>
          <a:blip r:embed="rId3"/>
          <a:stretch>
            <a:fillRect/>
          </a:stretch>
        </p:blipFill>
        <p:spPr>
          <a:xfrm>
            <a:off x="231340" y="1858497"/>
            <a:ext cx="7309809" cy="3486863"/>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Geography</a:t>
            </a:r>
            <a:endParaRPr sz="3200">
              <a:solidFill>
                <a:srgbClr val="02B3E4"/>
              </a:solidFill>
              <a:latin typeface="Open Sans Light"/>
              <a:ea typeface="Open Sans Light"/>
              <a:cs typeface="Open Sans Light"/>
              <a:sym typeface="Open Sans Light"/>
            </a:endParaRPr>
          </a:p>
        </p:txBody>
      </p:sp>
      <p:sp>
        <p:nvSpPr>
          <p:cNvPr id="3" name="Rectangle 2"/>
          <p:cNvSpPr/>
          <p:nvPr/>
        </p:nvSpPr>
        <p:spPr>
          <a:xfrm>
            <a:off x="264945" y="1770715"/>
            <a:ext cx="7180331" cy="4185761"/>
          </a:xfrm>
          <a:prstGeom prst="rect">
            <a:avLst/>
          </a:prstGeom>
        </p:spPr>
        <p:txBody>
          <a:bodyPr wrap="square">
            <a:spAutoFit/>
          </a:bodyPr>
          <a:lstStyle/>
          <a:p>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This segment was created on the North America Sub Continent. The Summary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shows this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segment accounts for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43.97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 of all users, so it is a significant user base.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I am interested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in finding out the significance of this segment to Google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Merchandise Store which I will put the following business questions to guide me on the insights: </a:t>
            </a:r>
          </a:p>
          <a:p>
            <a:pPr marL="285750" indent="-285750">
              <a:buFont typeface="Arial" panose="020B0604020202020204" pitchFamily="34" charset="0"/>
              <a:buChar char="•"/>
            </a:pP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What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was the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ecommerce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Conversion Rate of this segment relative to other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sub continents ?</a:t>
            </a:r>
          </a:p>
          <a:p>
            <a:pPr marL="285750" indent="-285750">
              <a:buFont typeface="Arial" panose="020B0604020202020204" pitchFamily="34" charset="0"/>
              <a:buChar char="•"/>
            </a:pP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What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was the Revenue relative to other sub continents ?</a:t>
            </a:r>
          </a:p>
          <a:p>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I </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will </a:t>
            </a:r>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apply this segment to Audience: Geo/Location Report to find out the</a:t>
            </a:r>
          </a:p>
          <a:p>
            <a:r>
              <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answers</a:t>
            </a:r>
            <a:r>
              <a:rPr lang="en-US" dirty="0" smtClean="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rPr>
              <a:t>.</a:t>
            </a:r>
          </a:p>
          <a:p>
            <a:endParaRPr lang="en-US" dirty="0">
              <a:solidFill>
                <a:schemeClr val="tx1">
                  <a:lumMod val="85000"/>
                  <a:lumOff val="1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Audience: Geo/Location Report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(01/04/18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30/06/18)</a:t>
            </a:r>
          </a:p>
          <a:p>
            <a:pPr marL="285750" indent="-285750">
              <a:buFont typeface="Arial" panose="020B0604020202020204" pitchFamily="34" charset="0"/>
              <a:buChar char="•"/>
            </a:pP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report shows the eCommerce Conversion rate of this segment was </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5.06%</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relative to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Northern America Users and 2.86% for all users</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a:t>
            </a:r>
          </a:p>
          <a:p>
            <a:pPr marL="285750" indent="-285750">
              <a:buFont typeface="Arial" panose="020B0604020202020204" pitchFamily="34" charset="0"/>
              <a:buChar char="•"/>
            </a:pP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Revenue from this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segment</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 Northern America Users was</a:t>
            </a:r>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1,229.106.29(corresponding 97.82% of total revenue).</a:t>
            </a:r>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pPr marL="285750" indent="-285750">
              <a:buFont typeface="Arial" panose="020B0604020202020204" pitchFamily="34" charset="0"/>
              <a:buChar char="•"/>
            </a:pP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Analyzing the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trend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we identified that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North America is the main market for Google Merchandise Store, which is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not surprising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given it is the birth place of Google and its brand name a household name there.</a:t>
            </a:r>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p:txBody>
      </p:sp>
      <p:pic>
        <p:nvPicPr>
          <p:cNvPr id="8" name="Picture 7"/>
          <p:cNvPicPr>
            <a:picLocks noChangeAspect="1"/>
          </p:cNvPicPr>
          <p:nvPr/>
        </p:nvPicPr>
        <p:blipFill>
          <a:blip r:embed="rId3"/>
          <a:stretch>
            <a:fillRect/>
          </a:stretch>
        </p:blipFill>
        <p:spPr>
          <a:xfrm>
            <a:off x="264945" y="6515652"/>
            <a:ext cx="6947842" cy="3333358"/>
          </a:xfrm>
          <a:prstGeom prst="rect">
            <a:avLst/>
          </a:prstGeom>
        </p:spPr>
      </p:pic>
    </p:spTree>
    <p:extLst>
      <p:ext uri="{BB962C8B-B14F-4D97-AF65-F5344CB8AC3E}">
        <p14:creationId xmlns:p14="http://schemas.microsoft.com/office/powerpoint/2010/main" val="8169766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Geography</a:t>
            </a:r>
            <a:endParaRPr sz="3200">
              <a:solidFill>
                <a:srgbClr val="02B3E4"/>
              </a:solidFill>
              <a:latin typeface="Open Sans Light"/>
              <a:ea typeface="Open Sans Light"/>
              <a:cs typeface="Open Sans Light"/>
              <a:sym typeface="Open Sans Light"/>
            </a:endParaRPr>
          </a:p>
        </p:txBody>
      </p:sp>
      <p:pic>
        <p:nvPicPr>
          <p:cNvPr id="5" name="Picture 4"/>
          <p:cNvPicPr>
            <a:picLocks noChangeAspect="1"/>
          </p:cNvPicPr>
          <p:nvPr/>
        </p:nvPicPr>
        <p:blipFill>
          <a:blip r:embed="rId3"/>
          <a:stretch>
            <a:fillRect/>
          </a:stretch>
        </p:blipFill>
        <p:spPr>
          <a:xfrm>
            <a:off x="154983" y="1990171"/>
            <a:ext cx="7398042" cy="3542724"/>
          </a:xfrm>
          <a:prstGeom prst="rect">
            <a:avLst/>
          </a:prstGeom>
        </p:spPr>
      </p:pic>
      <p:pic>
        <p:nvPicPr>
          <p:cNvPr id="6" name="Picture 5"/>
          <p:cNvPicPr>
            <a:picLocks noChangeAspect="1"/>
          </p:cNvPicPr>
          <p:nvPr/>
        </p:nvPicPr>
        <p:blipFill>
          <a:blip r:embed="rId4"/>
          <a:stretch>
            <a:fillRect/>
          </a:stretch>
        </p:blipFill>
        <p:spPr>
          <a:xfrm>
            <a:off x="154983" y="6200386"/>
            <a:ext cx="7398042" cy="3514070"/>
          </a:xfrm>
          <a:prstGeom prst="rect">
            <a:avLst/>
          </a:prstGeom>
        </p:spPr>
      </p:pic>
      <p:sp>
        <p:nvSpPr>
          <p:cNvPr id="7" name="Rectangle 6"/>
          <p:cNvSpPr/>
          <p:nvPr/>
        </p:nvSpPr>
        <p:spPr>
          <a:xfrm>
            <a:off x="1211943" y="2663371"/>
            <a:ext cx="6241143" cy="2177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8206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309" name="Google Shape;309;p59"/>
          <p:cNvSpPr txBox="1"/>
          <p:nvPr/>
        </p:nvSpPr>
        <p:spPr>
          <a:xfrm>
            <a:off x="682550" y="2986225"/>
            <a:ext cx="6389100" cy="19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Open Sans"/>
                <a:ea typeface="Open Sans"/>
                <a:cs typeface="Open Sans"/>
                <a:sym typeface="Open Sans"/>
              </a:rPr>
              <a:t>Replace this box with screenshot from report </a:t>
            </a:r>
            <a:endParaRPr sz="3600">
              <a:solidFill>
                <a:srgbClr val="FFFFFF"/>
              </a:solidFill>
              <a:latin typeface="Open Sans"/>
              <a:ea typeface="Open Sans"/>
              <a:cs typeface="Open Sans"/>
              <a:sym typeface="Open Sans"/>
            </a:endParaRPr>
          </a:p>
        </p:txBody>
      </p:sp>
      <p:pic>
        <p:nvPicPr>
          <p:cNvPr id="3" name="Picture 2"/>
          <p:cNvPicPr>
            <a:picLocks noChangeAspect="1"/>
          </p:cNvPicPr>
          <p:nvPr/>
        </p:nvPicPr>
        <p:blipFill>
          <a:blip r:embed="rId3"/>
          <a:stretch>
            <a:fillRect/>
          </a:stretch>
        </p:blipFill>
        <p:spPr>
          <a:xfrm>
            <a:off x="255800" y="2050633"/>
            <a:ext cx="7242600" cy="3428919"/>
          </a:xfrm>
          <a:prstGeom prst="rect">
            <a:avLst/>
          </a:prstGeom>
        </p:spPr>
      </p:pic>
      <p:pic>
        <p:nvPicPr>
          <p:cNvPr id="5" name="Picture 4"/>
          <p:cNvPicPr>
            <a:picLocks noChangeAspect="1"/>
          </p:cNvPicPr>
          <p:nvPr/>
        </p:nvPicPr>
        <p:blipFill>
          <a:blip r:embed="rId4"/>
          <a:stretch>
            <a:fillRect/>
          </a:stretch>
        </p:blipFill>
        <p:spPr>
          <a:xfrm>
            <a:off x="264945" y="5977579"/>
            <a:ext cx="7264597" cy="3458251"/>
          </a:xfrm>
          <a:prstGeom prst="rect">
            <a:avLst/>
          </a:prstGeom>
        </p:spPr>
      </p:pic>
      <p:sp>
        <p:nvSpPr>
          <p:cNvPr id="11" name="Google Shape;288;p57"/>
          <p:cNvSpPr txBox="1">
            <a:spLocks noGrp="1"/>
          </p:cNvSpPr>
          <p:nvPr>
            <p:ph type="body" idx="1"/>
          </p:nvPr>
        </p:nvSpPr>
        <p:spPr>
          <a:xfrm>
            <a:off x="264945" y="1738321"/>
            <a:ext cx="7242600" cy="30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Segment: New Visitor (Sessions)</a:t>
            </a:r>
            <a:endParaRPr sz="1400" dirty="0"/>
          </a:p>
        </p:txBody>
      </p:sp>
      <p:sp>
        <p:nvSpPr>
          <p:cNvPr id="12" name="Google Shape;288;p57"/>
          <p:cNvSpPr txBox="1">
            <a:spLocks/>
          </p:cNvSpPr>
          <p:nvPr/>
        </p:nvSpPr>
        <p:spPr>
          <a:xfrm>
            <a:off x="264945" y="5540014"/>
            <a:ext cx="7242600" cy="3060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pPr marL="0" indent="0">
              <a:spcAft>
                <a:spcPts val="1600"/>
              </a:spcAft>
              <a:buFont typeface="Open Sans"/>
              <a:buNone/>
            </a:pPr>
            <a:r>
              <a:rPr lang="en-US" sz="1400" dirty="0" smtClean="0"/>
              <a:t>Segment: New Visitor (Users)</a:t>
            </a:r>
            <a:endParaRPr lang="en-US" sz="1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11" name="Google Shape;288;p57"/>
          <p:cNvSpPr txBox="1">
            <a:spLocks noGrp="1"/>
          </p:cNvSpPr>
          <p:nvPr>
            <p:ph type="body" idx="1"/>
          </p:nvPr>
        </p:nvSpPr>
        <p:spPr>
          <a:xfrm>
            <a:off x="264945" y="1738321"/>
            <a:ext cx="7242600" cy="30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Analysis:</a:t>
            </a:r>
            <a:endParaRPr sz="1400" dirty="0"/>
          </a:p>
        </p:txBody>
      </p:sp>
      <p:sp>
        <p:nvSpPr>
          <p:cNvPr id="2" name="Rectangle 1"/>
          <p:cNvSpPr/>
          <p:nvPr/>
        </p:nvSpPr>
        <p:spPr>
          <a:xfrm>
            <a:off x="264945" y="2212717"/>
            <a:ext cx="7444265" cy="4401205"/>
          </a:xfrm>
          <a:prstGeom prst="rect">
            <a:avLst/>
          </a:prstGeom>
        </p:spPr>
        <p:txBody>
          <a:bodyPr wrap="square">
            <a:spAutoFit/>
          </a:bodyPr>
          <a:lstStyle/>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two segments created were based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on user type New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Visitor by users and session.</a:t>
            </a:r>
          </a:p>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They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can be used to answer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following business questions:</a:t>
            </a:r>
          </a:p>
          <a:p>
            <a:pPr marL="285750" indent="-285750">
              <a:buFont typeface="Arial" panose="020B0604020202020204" pitchFamily="34" charset="0"/>
              <a:buChar char="•"/>
            </a:pP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How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much did New Visitor segment (user scope) contribute to Goal Conversion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Rate?</a:t>
            </a:r>
          </a:p>
          <a:p>
            <a:pPr marL="285750" indent="-285750">
              <a:buFont typeface="Arial" panose="020B0604020202020204" pitchFamily="34" charset="0"/>
              <a:buChar char="•"/>
            </a:pP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Is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there a correlation between the two scopes of New Visitor segment’s contribution to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Goal Conversion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Rate?</a:t>
            </a: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I would apply the segments to Acquisition: All Traffic/Channels Report (on Goal Set 1 view)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to find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out the answers</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t>
            </a: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In the three month period selected, how much did New Visitor segment (user scope)</a:t>
            </a: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contribute to </a:t>
            </a:r>
            <a:r>
              <a:rPr lang="en-US" i="1"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Goal Conversion Rate</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t>
            </a: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b="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Acquisition: All Traffic / Channels Report (01/04/2018 – 30/06/2018)</a:t>
            </a: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report shows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New Visitors(users)segment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contributed </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22.54%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of the total Goal Conversion Rate. Breaking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this down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by channels, </a:t>
            </a:r>
            <a:r>
              <a:rPr lang="en-US" i="1"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Referral, </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Direct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and Organic Search the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top three spots with contribution rate of</a:t>
            </a:r>
          </a:p>
          <a:p>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49.63%, 33.20%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and </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15.24%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respectively.</a:t>
            </a:r>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p:txBody>
      </p:sp>
    </p:spTree>
    <p:extLst>
      <p:ext uri="{BB962C8B-B14F-4D97-AF65-F5344CB8AC3E}">
        <p14:creationId xmlns:p14="http://schemas.microsoft.com/office/powerpoint/2010/main" val="2649322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309" name="Google Shape;309;p59"/>
          <p:cNvSpPr txBox="1"/>
          <p:nvPr/>
        </p:nvSpPr>
        <p:spPr>
          <a:xfrm>
            <a:off x="682550" y="2986225"/>
            <a:ext cx="6389100" cy="199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FFFFFF"/>
                </a:solidFill>
                <a:latin typeface="Open Sans"/>
                <a:ea typeface="Open Sans"/>
                <a:cs typeface="Open Sans"/>
                <a:sym typeface="Open Sans"/>
              </a:rPr>
              <a:t>Replace this box with screenshot from report </a:t>
            </a:r>
            <a:endParaRPr sz="3600">
              <a:solidFill>
                <a:srgbClr val="FFFFFF"/>
              </a:solidFill>
              <a:latin typeface="Open Sans"/>
              <a:ea typeface="Open Sans"/>
              <a:cs typeface="Open Sans"/>
              <a:sym typeface="Open Sans"/>
            </a:endParaRPr>
          </a:p>
        </p:txBody>
      </p:sp>
      <p:sp>
        <p:nvSpPr>
          <p:cNvPr id="11" name="Google Shape;288;p57"/>
          <p:cNvSpPr txBox="1">
            <a:spLocks noGrp="1"/>
          </p:cNvSpPr>
          <p:nvPr>
            <p:ph type="body" idx="1"/>
          </p:nvPr>
        </p:nvSpPr>
        <p:spPr>
          <a:xfrm>
            <a:off x="264945" y="1738321"/>
            <a:ext cx="7242600" cy="30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Segment: New Visitor (Users)</a:t>
            </a:r>
            <a:endParaRPr sz="1400" dirty="0"/>
          </a:p>
        </p:txBody>
      </p:sp>
      <p:pic>
        <p:nvPicPr>
          <p:cNvPr id="2" name="Picture 1"/>
          <p:cNvPicPr>
            <a:picLocks noChangeAspect="1"/>
          </p:cNvPicPr>
          <p:nvPr/>
        </p:nvPicPr>
        <p:blipFill>
          <a:blip r:embed="rId3"/>
          <a:stretch>
            <a:fillRect/>
          </a:stretch>
        </p:blipFill>
        <p:spPr>
          <a:xfrm>
            <a:off x="242948" y="2113202"/>
            <a:ext cx="7264597" cy="3469091"/>
          </a:xfrm>
          <a:prstGeom prst="rect">
            <a:avLst/>
          </a:prstGeom>
        </p:spPr>
      </p:pic>
      <p:sp>
        <p:nvSpPr>
          <p:cNvPr id="4" name="Rectangle 3"/>
          <p:cNvSpPr/>
          <p:nvPr/>
        </p:nvSpPr>
        <p:spPr>
          <a:xfrm>
            <a:off x="1434790" y="4505093"/>
            <a:ext cx="4430751" cy="2941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264945" y="5795075"/>
            <a:ext cx="7341865" cy="1787754"/>
          </a:xfrm>
          <a:prstGeom prst="rect">
            <a:avLst/>
          </a:prstGeom>
        </p:spPr>
      </p:pic>
    </p:spTree>
    <p:extLst>
      <p:ext uri="{BB962C8B-B14F-4D97-AF65-F5344CB8AC3E}">
        <p14:creationId xmlns:p14="http://schemas.microsoft.com/office/powerpoint/2010/main" val="13114760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11" name="Google Shape;288;p57"/>
          <p:cNvSpPr txBox="1">
            <a:spLocks noGrp="1"/>
          </p:cNvSpPr>
          <p:nvPr>
            <p:ph type="body" idx="1"/>
          </p:nvPr>
        </p:nvSpPr>
        <p:spPr>
          <a:xfrm>
            <a:off x="264945" y="1738321"/>
            <a:ext cx="7242600" cy="30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smtClean="0"/>
              <a:t>Analysis:</a:t>
            </a:r>
            <a:endParaRPr sz="1400" dirty="0"/>
          </a:p>
        </p:txBody>
      </p:sp>
      <p:sp>
        <p:nvSpPr>
          <p:cNvPr id="2" name="Rectangle 1"/>
          <p:cNvSpPr/>
          <p:nvPr/>
        </p:nvSpPr>
        <p:spPr>
          <a:xfrm>
            <a:off x="264945" y="2212717"/>
            <a:ext cx="7444265" cy="2246769"/>
          </a:xfrm>
          <a:prstGeom prst="rect">
            <a:avLst/>
          </a:prstGeom>
        </p:spPr>
        <p:txBody>
          <a:bodyPr wrap="square">
            <a:spAutoFit/>
          </a:bodyPr>
          <a:lstStyle/>
          <a:p>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In the three month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period that I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selected,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is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there a correlation between the two scopes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of New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Visitor segment’s contribution to Goal Conversion Rate</a:t>
            </a:r>
            <a:r>
              <a:rPr lang="en-US" i="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t>
            </a:r>
          </a:p>
          <a:p>
            <a:endPar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b="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Acquisition: All Traffic / Channels Report (01/04/2018 – 30/06/2018)</a:t>
            </a: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From the data range that I selected , the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report shows a positive correlation between the user and session scopes of New Visitor Segment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on Goal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Conversion Rate. The same correlation is mirrored among the channels, where both scopes </a:t>
            </a:r>
            <a:r>
              <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move in </a:t>
            </a:r>
            <a:r>
              <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the same direction in New Visitor segment’s contribution to Goal Conversion Rate.</a:t>
            </a:r>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p:txBody>
      </p:sp>
      <p:pic>
        <p:nvPicPr>
          <p:cNvPr id="3" name="Picture 2"/>
          <p:cNvPicPr>
            <a:picLocks noChangeAspect="1"/>
          </p:cNvPicPr>
          <p:nvPr/>
        </p:nvPicPr>
        <p:blipFill>
          <a:blip r:embed="rId3"/>
          <a:stretch>
            <a:fillRect/>
          </a:stretch>
        </p:blipFill>
        <p:spPr>
          <a:xfrm>
            <a:off x="264945" y="5021767"/>
            <a:ext cx="7394928" cy="3516443"/>
          </a:xfrm>
          <a:prstGeom prst="rect">
            <a:avLst/>
          </a:prstGeom>
        </p:spPr>
      </p:pic>
    </p:spTree>
    <p:extLst>
      <p:ext uri="{BB962C8B-B14F-4D97-AF65-F5344CB8AC3E}">
        <p14:creationId xmlns:p14="http://schemas.microsoft.com/office/powerpoint/2010/main" val="1899887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44"/>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457200" lvl="0" indent="-431800" algn="l" rtl="0">
              <a:lnSpc>
                <a:spcPct val="115000"/>
              </a:lnSpc>
              <a:spcBef>
                <a:spcPts val="0"/>
              </a:spcBef>
              <a:spcAft>
                <a:spcPts val="0"/>
              </a:spcAft>
              <a:buClr>
                <a:srgbClr val="02B3E4"/>
              </a:buClr>
              <a:buSzPts val="3200"/>
              <a:buFont typeface="Open Sans"/>
              <a:buAutoNum type="arabicPeriod"/>
            </a:pPr>
            <a:r>
              <a:rPr lang="en" sz="3200">
                <a:solidFill>
                  <a:srgbClr val="02B3E4"/>
                </a:solidFill>
                <a:latin typeface="Open Sans"/>
                <a:ea typeface="Open Sans"/>
                <a:cs typeface="Open Sans"/>
                <a:sym typeface="Open Sans"/>
              </a:rPr>
              <a:t>Best Practice Check: </a:t>
            </a:r>
            <a:endParaRPr sz="3200">
              <a:solidFill>
                <a:srgbClr val="02B3E4"/>
              </a:solidFill>
              <a:latin typeface="Open Sans"/>
              <a:ea typeface="Open Sans"/>
              <a:cs typeface="Open Sans"/>
              <a:sym typeface="Open Sans"/>
            </a:endParaRPr>
          </a:p>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    Three Primary Views</a:t>
            </a:r>
            <a:endParaRPr sz="3200">
              <a:solidFill>
                <a:srgbClr val="02B3E4"/>
              </a:solidFill>
              <a:latin typeface="Open Sans Light"/>
              <a:ea typeface="Open Sans Light"/>
              <a:cs typeface="Open Sans Light"/>
              <a:sym typeface="Open Sans Light"/>
            </a:endParaRPr>
          </a:p>
        </p:txBody>
      </p:sp>
      <p:sp>
        <p:nvSpPr>
          <p:cNvPr id="187" name="Google Shape;187;p44"/>
          <p:cNvSpPr txBox="1"/>
          <p:nvPr/>
        </p:nvSpPr>
        <p:spPr>
          <a:xfrm>
            <a:off x="296450" y="2244600"/>
            <a:ext cx="7211100" cy="705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sz="1800" dirty="0" smtClean="0">
                <a:solidFill>
                  <a:srgbClr val="525C65"/>
                </a:solidFill>
                <a:highlight>
                  <a:schemeClr val="lt1"/>
                </a:highlight>
                <a:latin typeface="Open Sans Light"/>
                <a:ea typeface="Open Sans Light"/>
                <a:cs typeface="Open Sans Light"/>
                <a:sym typeface="Open Sans Light"/>
              </a:rPr>
              <a:t>I used the </a:t>
            </a:r>
            <a:r>
              <a:rPr lang="pt-BR" sz="1800" b="1" dirty="0" smtClean="0">
                <a:solidFill>
                  <a:srgbClr val="525C65"/>
                </a:solidFill>
                <a:highlight>
                  <a:schemeClr val="lt1"/>
                </a:highlight>
                <a:latin typeface="Open Sans Light"/>
                <a:ea typeface="Open Sans Light"/>
                <a:cs typeface="Open Sans Light"/>
                <a:sym typeface="Open Sans Light"/>
                <a:hlinkClick r:id="rId4"/>
              </a:rPr>
              <a:t>Google </a:t>
            </a:r>
            <a:r>
              <a:rPr lang="pt-BR" sz="1800" b="1" dirty="0" err="1" smtClean="0">
                <a:solidFill>
                  <a:srgbClr val="525C65"/>
                </a:solidFill>
                <a:highlight>
                  <a:schemeClr val="lt1"/>
                </a:highlight>
                <a:latin typeface="Open Sans Light"/>
                <a:ea typeface="Open Sans Light"/>
                <a:cs typeface="Open Sans Light"/>
                <a:sym typeface="Open Sans Light"/>
                <a:hlinkClick r:id="rId4"/>
              </a:rPr>
              <a:t>Merchandise</a:t>
            </a:r>
            <a:r>
              <a:rPr lang="pt-BR" sz="1800" b="1" dirty="0" smtClean="0">
                <a:solidFill>
                  <a:srgbClr val="525C65"/>
                </a:solidFill>
                <a:highlight>
                  <a:schemeClr val="lt1"/>
                </a:highlight>
                <a:latin typeface="Open Sans Light"/>
                <a:ea typeface="Open Sans Light"/>
                <a:cs typeface="Open Sans Light"/>
                <a:sym typeface="Open Sans Light"/>
                <a:hlinkClick r:id="rId4"/>
              </a:rPr>
              <a:t> </a:t>
            </a:r>
            <a:r>
              <a:rPr lang="pt-BR" sz="1800" b="1" dirty="0" err="1" smtClean="0">
                <a:solidFill>
                  <a:srgbClr val="525C65"/>
                </a:solidFill>
                <a:highlight>
                  <a:schemeClr val="lt1"/>
                </a:highlight>
                <a:latin typeface="Open Sans Light"/>
                <a:ea typeface="Open Sans Light"/>
                <a:cs typeface="Open Sans Light"/>
                <a:sym typeface="Open Sans Light"/>
                <a:hlinkClick r:id="rId4"/>
              </a:rPr>
              <a:t>Store</a:t>
            </a:r>
            <a:r>
              <a:rPr lang="pt-BR" sz="1800" b="1" dirty="0" smtClean="0">
                <a:solidFill>
                  <a:srgbClr val="525C65"/>
                </a:solidFill>
                <a:highlight>
                  <a:schemeClr val="lt1"/>
                </a:highlight>
                <a:latin typeface="Open Sans Light"/>
                <a:ea typeface="Open Sans Light"/>
                <a:cs typeface="Open Sans Light"/>
                <a:sym typeface="Open Sans Light"/>
                <a:hlinkClick r:id="rId4"/>
              </a:rPr>
              <a:t> Demo </a:t>
            </a:r>
            <a:r>
              <a:rPr lang="pt-BR" sz="1800" dirty="0" err="1">
                <a:solidFill>
                  <a:srgbClr val="525C65"/>
                </a:solidFill>
                <a:highlight>
                  <a:schemeClr val="lt1"/>
                </a:highlight>
                <a:latin typeface="Open Sans Light"/>
                <a:ea typeface="Open Sans Light"/>
                <a:cs typeface="Open Sans Light"/>
                <a:sym typeface="Open Sans Light"/>
              </a:rPr>
              <a:t>a</a:t>
            </a:r>
            <a:r>
              <a:rPr lang="pt-BR" sz="1800" dirty="0" err="1" smtClean="0">
                <a:solidFill>
                  <a:srgbClr val="525C65"/>
                </a:solidFill>
                <a:highlight>
                  <a:schemeClr val="lt1"/>
                </a:highlight>
                <a:latin typeface="Open Sans Light"/>
                <a:ea typeface="Open Sans Light"/>
                <a:cs typeface="Open Sans Light"/>
                <a:sym typeface="Open Sans Light"/>
              </a:rPr>
              <a:t>ccount</a:t>
            </a:r>
            <a:r>
              <a:rPr lang="pt-BR" sz="1800" dirty="0" smtClean="0">
                <a:solidFill>
                  <a:srgbClr val="525C65"/>
                </a:solidFill>
                <a:highlight>
                  <a:schemeClr val="lt1"/>
                </a:highlight>
                <a:latin typeface="Open Sans Light"/>
                <a:ea typeface="Open Sans Light"/>
                <a:cs typeface="Open Sans Light"/>
                <a:sym typeface="Open Sans Light"/>
              </a:rPr>
              <a:t>  </a:t>
            </a:r>
            <a:r>
              <a:rPr lang="pt-BR" sz="1800" dirty="0" err="1" smtClean="0">
                <a:solidFill>
                  <a:srgbClr val="525C65"/>
                </a:solidFill>
                <a:highlight>
                  <a:schemeClr val="lt1"/>
                </a:highlight>
                <a:latin typeface="Open Sans Light"/>
                <a:ea typeface="Open Sans Light"/>
                <a:cs typeface="Open Sans Light"/>
                <a:sym typeface="Open Sans Light"/>
              </a:rPr>
              <a:t>to</a:t>
            </a:r>
            <a:r>
              <a:rPr lang="pt-BR" sz="1800" dirty="0" smtClean="0">
                <a:solidFill>
                  <a:srgbClr val="525C65"/>
                </a:solidFill>
                <a:highlight>
                  <a:schemeClr val="lt1"/>
                </a:highlight>
                <a:latin typeface="Open Sans Light"/>
                <a:ea typeface="Open Sans Light"/>
                <a:cs typeface="Open Sans Light"/>
                <a:sym typeface="Open Sans Light"/>
              </a:rPr>
              <a:t> execute this Project, however, u</a:t>
            </a:r>
            <a:r>
              <a:rPr lang="en-US" sz="1800" dirty="0" smtClean="0">
                <a:solidFill>
                  <a:srgbClr val="525C65"/>
                </a:solidFill>
                <a:highlight>
                  <a:schemeClr val="lt1"/>
                </a:highlight>
                <a:latin typeface="Open Sans Light"/>
                <a:ea typeface="Open Sans Light"/>
                <a:cs typeface="Open Sans Light"/>
                <a:sym typeface="Open Sans Light"/>
              </a:rPr>
              <a:t>sing this environment  I don’t have accesses or permissions </a:t>
            </a:r>
            <a:r>
              <a:rPr lang="en-US" sz="1800" dirty="0">
                <a:solidFill>
                  <a:srgbClr val="525C65"/>
                </a:solidFill>
                <a:highlight>
                  <a:schemeClr val="lt1"/>
                </a:highlight>
                <a:latin typeface="Open Sans Light"/>
                <a:ea typeface="Open Sans Light"/>
                <a:cs typeface="Open Sans Light"/>
                <a:sym typeface="Open Sans Light"/>
              </a:rPr>
              <a:t>to create </a:t>
            </a:r>
            <a:r>
              <a:rPr lang="en-US" sz="1800" dirty="0" smtClean="0">
                <a:solidFill>
                  <a:srgbClr val="525C65"/>
                </a:solidFill>
                <a:highlight>
                  <a:schemeClr val="lt1"/>
                </a:highlight>
                <a:latin typeface="Open Sans Light"/>
                <a:ea typeface="Open Sans Light"/>
                <a:cs typeface="Open Sans Light"/>
                <a:sym typeface="Open Sans Light"/>
              </a:rPr>
              <a:t>the </a:t>
            </a:r>
            <a:r>
              <a:rPr lang="en-US" sz="1800" dirty="0">
                <a:solidFill>
                  <a:srgbClr val="525C65"/>
                </a:solidFill>
                <a:highlight>
                  <a:schemeClr val="lt1"/>
                </a:highlight>
                <a:latin typeface="Open Sans Light"/>
                <a:ea typeface="Open Sans Light"/>
                <a:cs typeface="Open Sans Light"/>
                <a:sym typeface="Open Sans Light"/>
              </a:rPr>
              <a:t>views, but the steps to create </a:t>
            </a:r>
            <a:r>
              <a:rPr lang="en-US" sz="1800" dirty="0" smtClean="0">
                <a:solidFill>
                  <a:srgbClr val="525C65"/>
                </a:solidFill>
                <a:highlight>
                  <a:schemeClr val="lt1"/>
                </a:highlight>
                <a:latin typeface="Open Sans Light"/>
                <a:ea typeface="Open Sans Light"/>
                <a:cs typeface="Open Sans Light"/>
                <a:sym typeface="Open Sans Light"/>
              </a:rPr>
              <a:t>the views consists on the following </a:t>
            </a:r>
            <a:r>
              <a:rPr lang="en-US" sz="1800" dirty="0">
                <a:solidFill>
                  <a:srgbClr val="525C65"/>
                </a:solidFill>
                <a:highlight>
                  <a:schemeClr val="lt1"/>
                </a:highlight>
                <a:latin typeface="Open Sans Light"/>
                <a:ea typeface="Open Sans Light"/>
                <a:cs typeface="Open Sans Light"/>
                <a:sym typeface="Open Sans Light"/>
              </a:rPr>
              <a:t>steps:</a:t>
            </a:r>
          </a:p>
          <a:p>
            <a:pPr marL="342900" lvl="0" indent="-342900">
              <a:buClr>
                <a:schemeClr val="dk1"/>
              </a:buClr>
              <a:buSzPts val="1100"/>
              <a:buFont typeface="+mj-lt"/>
              <a:buAutoNum type="arabicPeriod"/>
            </a:pPr>
            <a:r>
              <a:rPr lang="en-US" sz="1800" dirty="0" smtClean="0">
                <a:solidFill>
                  <a:srgbClr val="525C65"/>
                </a:solidFill>
                <a:highlight>
                  <a:schemeClr val="lt1"/>
                </a:highlight>
                <a:latin typeface="Open Sans Light"/>
                <a:ea typeface="Open Sans Light"/>
                <a:cs typeface="Open Sans Light"/>
                <a:sym typeface="Open Sans Light"/>
              </a:rPr>
              <a:t>Go </a:t>
            </a:r>
            <a:r>
              <a:rPr lang="en-US" sz="1800" dirty="0">
                <a:solidFill>
                  <a:srgbClr val="525C65"/>
                </a:solidFill>
                <a:highlight>
                  <a:schemeClr val="lt1"/>
                </a:highlight>
                <a:latin typeface="Open Sans Light"/>
                <a:ea typeface="Open Sans Light"/>
                <a:cs typeface="Open Sans Light"/>
                <a:sym typeface="Open Sans Light"/>
              </a:rPr>
              <a:t>to </a:t>
            </a:r>
            <a:r>
              <a:rPr lang="en-US" sz="1800" dirty="0" smtClean="0">
                <a:solidFill>
                  <a:srgbClr val="525C65"/>
                </a:solidFill>
                <a:highlight>
                  <a:schemeClr val="lt1"/>
                </a:highlight>
                <a:latin typeface="Open Sans Light"/>
                <a:ea typeface="Open Sans Light"/>
                <a:cs typeface="Open Sans Light"/>
                <a:sym typeface="Open Sans Light"/>
              </a:rPr>
              <a:t>Admin</a:t>
            </a:r>
          </a:p>
          <a:p>
            <a:pPr marL="342900" lvl="0" indent="-342900">
              <a:buClr>
                <a:schemeClr val="dk1"/>
              </a:buClr>
              <a:buSzPts val="1100"/>
              <a:buFont typeface="+mj-lt"/>
              <a:buAutoNum type="arabicPeriod"/>
            </a:pPr>
            <a:r>
              <a:rPr lang="en-US" sz="1800" dirty="0" smtClean="0">
                <a:solidFill>
                  <a:srgbClr val="525C65"/>
                </a:solidFill>
                <a:highlight>
                  <a:schemeClr val="lt1"/>
                </a:highlight>
                <a:latin typeface="Open Sans Light"/>
                <a:ea typeface="Open Sans Light"/>
                <a:cs typeface="Open Sans Light"/>
                <a:sym typeface="Open Sans Light"/>
              </a:rPr>
              <a:t>Click </a:t>
            </a:r>
            <a:r>
              <a:rPr lang="en-US" sz="1800" dirty="0">
                <a:solidFill>
                  <a:srgbClr val="525C65"/>
                </a:solidFill>
                <a:highlight>
                  <a:schemeClr val="lt1"/>
                </a:highlight>
                <a:latin typeface="Open Sans Light"/>
                <a:ea typeface="Open Sans Light"/>
                <a:cs typeface="Open Sans Light"/>
                <a:sym typeface="Open Sans Light"/>
              </a:rPr>
              <a:t>the [+ Create View] button next to View - see screen shot below, notice </a:t>
            </a:r>
            <a:r>
              <a:rPr lang="en-US" sz="1800" dirty="0" smtClean="0">
                <a:solidFill>
                  <a:srgbClr val="525C65"/>
                </a:solidFill>
                <a:highlight>
                  <a:schemeClr val="lt1"/>
                </a:highlight>
                <a:latin typeface="Open Sans Light"/>
                <a:ea typeface="Open Sans Light"/>
                <a:cs typeface="Open Sans Light"/>
                <a:sym typeface="Open Sans Light"/>
              </a:rPr>
              <a:t>the button </a:t>
            </a:r>
            <a:r>
              <a:rPr lang="en-US" sz="1800" dirty="0">
                <a:solidFill>
                  <a:srgbClr val="525C65"/>
                </a:solidFill>
                <a:highlight>
                  <a:schemeClr val="lt1"/>
                </a:highlight>
                <a:latin typeface="Open Sans Light"/>
                <a:ea typeface="Open Sans Light"/>
                <a:cs typeface="Open Sans Light"/>
                <a:sym typeface="Open Sans Light"/>
              </a:rPr>
              <a:t>is greyed out here because I can’t create view in the demo account</a:t>
            </a:r>
            <a:r>
              <a:rPr lang="en-US" sz="1800" dirty="0" smtClean="0">
                <a:solidFill>
                  <a:srgbClr val="525C65"/>
                </a:solidFill>
                <a:highlight>
                  <a:schemeClr val="lt1"/>
                </a:highlight>
                <a:latin typeface="Open Sans Light"/>
                <a:ea typeface="Open Sans Light"/>
                <a:cs typeface="Open Sans Light"/>
                <a:sym typeface="Open Sans Light"/>
              </a:rPr>
              <a:t>.</a:t>
            </a:r>
          </a:p>
          <a:p>
            <a:pPr lvl="0">
              <a:buClr>
                <a:schemeClr val="dk1"/>
              </a:buClr>
              <a:buSzPts val="1100"/>
            </a:pPr>
            <a:r>
              <a:rPr lang="pt-BR" sz="1800" dirty="0">
                <a:solidFill>
                  <a:srgbClr val="525C65"/>
                </a:solidFill>
                <a:highlight>
                  <a:schemeClr val="lt1"/>
                </a:highlight>
                <a:latin typeface="Open Sans Light"/>
                <a:ea typeface="Open Sans Light"/>
                <a:cs typeface="Open Sans Light"/>
                <a:sym typeface="Open Sans Light"/>
              </a:rPr>
              <a:t>_</a:t>
            </a:r>
            <a:endParaRPr lang="en-US" sz="1800" dirty="0">
              <a:solidFill>
                <a:srgbClr val="525C65"/>
              </a:solidFill>
              <a:highlight>
                <a:schemeClr val="lt1"/>
              </a:highlight>
              <a:latin typeface="Open Sans Light"/>
              <a:ea typeface="Open Sans Light"/>
              <a:cs typeface="Open Sans Light"/>
              <a:sym typeface="Open Sans Light"/>
            </a:endParaRPr>
          </a:p>
          <a:p>
            <a:pPr>
              <a:buClr>
                <a:schemeClr val="dk1"/>
              </a:buClr>
              <a:buSzPts val="1100"/>
            </a:pPr>
            <a:r>
              <a:rPr lang="en-US" sz="1800" dirty="0" smtClean="0">
                <a:solidFill>
                  <a:srgbClr val="525C65"/>
                </a:solidFill>
                <a:highlight>
                  <a:schemeClr val="lt1"/>
                </a:highlight>
                <a:latin typeface="Open Sans Light"/>
                <a:ea typeface="Open Sans Light"/>
                <a:cs typeface="Open Sans Light"/>
                <a:sym typeface="Open Sans Light"/>
              </a:rPr>
              <a:t>Find below the steps</a:t>
            </a:r>
            <a:r>
              <a:rPr lang="pt-BR" sz="1800" dirty="0" smtClean="0">
                <a:solidFill>
                  <a:srgbClr val="525C65"/>
                </a:solidFill>
                <a:highlight>
                  <a:schemeClr val="lt1"/>
                </a:highlight>
                <a:latin typeface="Open Sans Light"/>
                <a:ea typeface="Open Sans Light"/>
                <a:cs typeface="Open Sans Light"/>
                <a:sym typeface="Open Sans Light"/>
              </a:rPr>
              <a:t> </a:t>
            </a:r>
            <a:r>
              <a:rPr lang="en-US" sz="1800" dirty="0">
                <a:solidFill>
                  <a:srgbClr val="525C65"/>
                </a:solidFill>
                <a:highlight>
                  <a:schemeClr val="lt1"/>
                </a:highlight>
                <a:latin typeface="Open Sans Light"/>
                <a:ea typeface="Open Sans Light"/>
                <a:cs typeface="Open Sans Light"/>
                <a:sym typeface="Open Sans Light"/>
              </a:rPr>
              <a:t>to</a:t>
            </a:r>
            <a:r>
              <a:rPr lang="pt-BR" sz="1800" dirty="0">
                <a:solidFill>
                  <a:srgbClr val="525C65"/>
                </a:solidFill>
                <a:highlight>
                  <a:schemeClr val="lt1"/>
                </a:highlight>
                <a:latin typeface="Open Sans Light"/>
                <a:ea typeface="Open Sans Light"/>
                <a:cs typeface="Open Sans Light"/>
                <a:sym typeface="Open Sans Light"/>
              </a:rPr>
              <a:t> create views on Google </a:t>
            </a:r>
            <a:r>
              <a:rPr lang="pt-BR" sz="1800" dirty="0" smtClean="0">
                <a:solidFill>
                  <a:srgbClr val="525C65"/>
                </a:solidFill>
                <a:highlight>
                  <a:schemeClr val="lt1"/>
                </a:highlight>
                <a:latin typeface="Open Sans Light"/>
                <a:ea typeface="Open Sans Light"/>
                <a:cs typeface="Open Sans Light"/>
                <a:sym typeface="Open Sans Light"/>
              </a:rPr>
              <a:t>Analytics that confirms the statement above:</a:t>
            </a:r>
            <a:endParaRPr lang="pt-BR" sz="1800" dirty="0">
              <a:solidFill>
                <a:srgbClr val="525C65"/>
              </a:solidFill>
              <a:highlight>
                <a:schemeClr val="lt1"/>
              </a:highlight>
              <a:latin typeface="Open Sans Light"/>
              <a:ea typeface="Open Sans Light"/>
              <a:cs typeface="Open Sans Light"/>
              <a:sym typeface="Open Sans Light"/>
            </a:endParaRPr>
          </a:p>
          <a:p>
            <a:pPr lvl="0">
              <a:buClr>
                <a:schemeClr val="dk1"/>
              </a:buClr>
              <a:buSzPts val="1100"/>
            </a:pPr>
            <a:endParaRPr lang="en-US" sz="1800" dirty="0">
              <a:solidFill>
                <a:srgbClr val="525C65"/>
              </a:solidFill>
              <a:highlight>
                <a:schemeClr val="lt1"/>
              </a:highlight>
              <a:latin typeface="Open Sans Light"/>
              <a:ea typeface="Open Sans Light"/>
              <a:cs typeface="Open Sans Light"/>
              <a:sym typeface="Open Sans Light"/>
            </a:endParaRPr>
          </a:p>
        </p:txBody>
      </p:sp>
      <p:pic>
        <p:nvPicPr>
          <p:cNvPr id="4" name="Picture 3"/>
          <p:cNvPicPr>
            <a:picLocks noChangeAspect="1"/>
          </p:cNvPicPr>
          <p:nvPr/>
        </p:nvPicPr>
        <p:blipFill>
          <a:blip r:embed="rId5"/>
          <a:stretch>
            <a:fillRect/>
          </a:stretch>
        </p:blipFill>
        <p:spPr>
          <a:xfrm>
            <a:off x="367178" y="5495368"/>
            <a:ext cx="7140317" cy="380073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5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3200">
                <a:solidFill>
                  <a:srgbClr val="02B3E4"/>
                </a:solidFill>
                <a:latin typeface="Open Sans Light"/>
                <a:ea typeface="Open Sans Light"/>
                <a:cs typeface="Open Sans Light"/>
                <a:sym typeface="Open Sans Light"/>
              </a:rPr>
              <a:t>Audience Segment: User Behavior</a:t>
            </a:r>
            <a:endParaRPr sz="3200">
              <a:solidFill>
                <a:srgbClr val="02B3E4"/>
              </a:solidFill>
              <a:latin typeface="Open Sans Light"/>
              <a:ea typeface="Open Sans Light"/>
              <a:cs typeface="Open Sans Light"/>
              <a:sym typeface="Open Sans Light"/>
            </a:endParaRPr>
          </a:p>
        </p:txBody>
      </p:sp>
      <p:sp>
        <p:nvSpPr>
          <p:cNvPr id="2" name="Rectangle 1"/>
          <p:cNvSpPr/>
          <p:nvPr/>
        </p:nvSpPr>
        <p:spPr>
          <a:xfrm>
            <a:off x="328135" y="1528776"/>
            <a:ext cx="7444265" cy="738664"/>
          </a:xfrm>
          <a:prstGeom prst="rect">
            <a:avLst/>
          </a:prstGeom>
        </p:spPr>
        <p:txBody>
          <a:bodyPr wrap="square">
            <a:spAutoFit/>
          </a:bodyPr>
          <a:lstStyle/>
          <a:p>
            <a:endParaRPr lang="en-US"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a:p>
            <a:r>
              <a:rPr lang="en-US" b="1" dirty="0" smtClean="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rPr>
              <a:t>Acquisition: All Traffic / Channels Report (01/04/2018 – 30/06/2018)</a:t>
            </a:r>
          </a:p>
          <a:p>
            <a:endParaRPr lang="en-US" dirty="0">
              <a:solidFill>
                <a:schemeClr val="tx1">
                  <a:lumMod val="75000"/>
                  <a:lumOff val="25000"/>
                </a:schemeClr>
              </a:solidFill>
              <a:latin typeface="Open Sans" panose="020B0806030504020204" pitchFamily="34" charset="0"/>
              <a:ea typeface="Open Sans" panose="020B0806030504020204" pitchFamily="34" charset="0"/>
              <a:cs typeface="Open Sans" panose="020B0806030504020204" pitchFamily="34" charset="0"/>
            </a:endParaRPr>
          </a:p>
        </p:txBody>
      </p:sp>
      <p:pic>
        <p:nvPicPr>
          <p:cNvPr id="3" name="Picture 2"/>
          <p:cNvPicPr>
            <a:picLocks noChangeAspect="1"/>
          </p:cNvPicPr>
          <p:nvPr/>
        </p:nvPicPr>
        <p:blipFill>
          <a:blip r:embed="rId3"/>
          <a:stretch>
            <a:fillRect/>
          </a:stretch>
        </p:blipFill>
        <p:spPr>
          <a:xfrm>
            <a:off x="328135" y="2088455"/>
            <a:ext cx="7179410" cy="3413960"/>
          </a:xfrm>
          <a:prstGeom prst="rect">
            <a:avLst/>
          </a:prstGeom>
        </p:spPr>
      </p:pic>
      <p:pic>
        <p:nvPicPr>
          <p:cNvPr id="5" name="Picture 4"/>
          <p:cNvPicPr>
            <a:picLocks noChangeAspect="1"/>
          </p:cNvPicPr>
          <p:nvPr/>
        </p:nvPicPr>
        <p:blipFill>
          <a:blip r:embed="rId4"/>
          <a:stretch>
            <a:fillRect/>
          </a:stretch>
        </p:blipFill>
        <p:spPr>
          <a:xfrm>
            <a:off x="328135" y="5778383"/>
            <a:ext cx="7179410" cy="3305519"/>
          </a:xfrm>
          <a:prstGeom prst="rect">
            <a:avLst/>
          </a:prstGeom>
        </p:spPr>
      </p:pic>
    </p:spTree>
    <p:extLst>
      <p:ext uri="{BB962C8B-B14F-4D97-AF65-F5344CB8AC3E}">
        <p14:creationId xmlns:p14="http://schemas.microsoft.com/office/powerpoint/2010/main" val="2136298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60"/>
          <p:cNvSpPr txBox="1">
            <a:spLocks noGrp="1"/>
          </p:cNvSpPr>
          <p:nvPr>
            <p:ph type="ctrTitle"/>
          </p:nvPr>
        </p:nvSpPr>
        <p:spPr>
          <a:xfrm>
            <a:off x="488649" y="737809"/>
            <a:ext cx="7077600" cy="291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4800" dirty="0">
              <a:solidFill>
                <a:srgbClr val="FAFBFC"/>
              </a:solidFill>
              <a:latin typeface="Open Sans Light"/>
              <a:ea typeface="Open Sans Light"/>
              <a:cs typeface="Open Sans Light"/>
              <a:sym typeface="Open Sans Light"/>
            </a:endParaRPr>
          </a:p>
          <a:p>
            <a:pPr marL="0" lvl="0" indent="0" algn="ctr" rtl="0">
              <a:spcBef>
                <a:spcPts val="0"/>
              </a:spcBef>
              <a:spcAft>
                <a:spcPts val="0"/>
              </a:spcAft>
              <a:buNone/>
            </a:pPr>
            <a:r>
              <a:rPr lang="en" sz="4800" dirty="0" smtClean="0">
                <a:solidFill>
                  <a:srgbClr val="FAFBFC"/>
                </a:solidFill>
                <a:latin typeface="Open Sans Light"/>
                <a:ea typeface="Open Sans Light"/>
                <a:cs typeface="Open Sans Light"/>
                <a:sym typeface="Open Sans Light"/>
              </a:rPr>
              <a:t>N</a:t>
            </a:r>
            <a:r>
              <a:rPr lang="pt-BR" sz="4800" dirty="0">
                <a:solidFill>
                  <a:srgbClr val="FAFBFC"/>
                </a:solidFill>
                <a:latin typeface="Open Sans Light"/>
                <a:ea typeface="Open Sans Light"/>
                <a:cs typeface="Open Sans Light"/>
                <a:sym typeface="Open Sans Light"/>
              </a:rPr>
              <a:t>É</a:t>
            </a:r>
            <a:r>
              <a:rPr lang="en" sz="4800" dirty="0" smtClean="0">
                <a:solidFill>
                  <a:srgbClr val="FAFBFC"/>
                </a:solidFill>
                <a:latin typeface="Open Sans Light"/>
                <a:ea typeface="Open Sans Light"/>
                <a:cs typeface="Open Sans Light"/>
                <a:sym typeface="Open Sans Light"/>
              </a:rPr>
              <a:t>LIO MACOMBO </a:t>
            </a:r>
            <a:r>
              <a:rPr lang="en" sz="4800" dirty="0">
                <a:solidFill>
                  <a:srgbClr val="FAFBFC"/>
                </a:solidFill>
                <a:latin typeface="Open Sans Light"/>
                <a:ea typeface="Open Sans Light"/>
                <a:cs typeface="Open Sans Light"/>
                <a:sym typeface="Open Sans Light"/>
              </a:rPr>
              <a:t>Portfolio</a:t>
            </a:r>
            <a:br>
              <a:rPr lang="en" sz="4800" dirty="0">
                <a:solidFill>
                  <a:srgbClr val="FAFBFC"/>
                </a:solidFill>
                <a:latin typeface="Open Sans Light"/>
                <a:ea typeface="Open Sans Light"/>
                <a:cs typeface="Open Sans Light"/>
                <a:sym typeface="Open Sans Light"/>
              </a:rPr>
            </a:br>
            <a:endParaRPr sz="3600" dirty="0">
              <a:solidFill>
                <a:srgbClr val="FAFBFC"/>
              </a:solidFill>
              <a:latin typeface="Open Sans"/>
              <a:ea typeface="Open Sans"/>
              <a:cs typeface="Open Sans"/>
              <a:sym typeface="Open Sans"/>
            </a:endParaRPr>
          </a:p>
        </p:txBody>
      </p:sp>
      <p:sp>
        <p:nvSpPr>
          <p:cNvPr id="315" name="Google Shape;315;p60"/>
          <p:cNvSpPr/>
          <p:nvPr/>
        </p:nvSpPr>
        <p:spPr>
          <a:xfrm>
            <a:off x="3527849" y="3503375"/>
            <a:ext cx="716700" cy="441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316" name="Google Shape;316;p60"/>
          <p:cNvPicPr preferRelativeResize="0"/>
          <p:nvPr/>
        </p:nvPicPr>
        <p:blipFill>
          <a:blip r:embed="rId4">
            <a:alphaModFix/>
          </a:blip>
          <a:stretch>
            <a:fillRect/>
          </a:stretch>
        </p:blipFill>
        <p:spPr>
          <a:xfrm>
            <a:off x="347400" y="281900"/>
            <a:ext cx="1395250" cy="690650"/>
          </a:xfrm>
          <a:prstGeom prst="rect">
            <a:avLst/>
          </a:prstGeom>
          <a:noFill/>
          <a:ln>
            <a:noFill/>
          </a:ln>
        </p:spPr>
      </p:pic>
      <p:sp>
        <p:nvSpPr>
          <p:cNvPr id="317" name="Google Shape;317;p60"/>
          <p:cNvSpPr txBox="1"/>
          <p:nvPr/>
        </p:nvSpPr>
        <p:spPr>
          <a:xfrm>
            <a:off x="347400" y="4337150"/>
            <a:ext cx="7077600" cy="271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chemeClr val="lt1"/>
                </a:solidFill>
                <a:latin typeface="Open Sans Light"/>
                <a:ea typeface="Open Sans Light"/>
                <a:cs typeface="Open Sans Light"/>
                <a:sym typeface="Open Sans Light"/>
              </a:rPr>
              <a:t>Advanced Displays, Segmentation &amp; Filtering</a:t>
            </a:r>
            <a:br>
              <a:rPr lang="en" sz="4800">
                <a:solidFill>
                  <a:schemeClr val="lt1"/>
                </a:solidFill>
                <a:latin typeface="Open Sans Light"/>
                <a:ea typeface="Open Sans Light"/>
                <a:cs typeface="Open Sans Light"/>
                <a:sym typeface="Open Sans Light"/>
              </a:rPr>
            </a:br>
            <a:endParaRPr sz="4800">
              <a:solidFill>
                <a:schemeClr val="lt1"/>
              </a:solidFill>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44"/>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457200" lvl="0" indent="-431800" algn="l" rtl="0">
              <a:lnSpc>
                <a:spcPct val="115000"/>
              </a:lnSpc>
              <a:spcBef>
                <a:spcPts val="0"/>
              </a:spcBef>
              <a:spcAft>
                <a:spcPts val="0"/>
              </a:spcAft>
              <a:buClr>
                <a:srgbClr val="02B3E4"/>
              </a:buClr>
              <a:buSzPts val="3200"/>
              <a:buFont typeface="Open Sans"/>
              <a:buAutoNum type="arabicPeriod"/>
            </a:pPr>
            <a:r>
              <a:rPr lang="en" sz="3200">
                <a:solidFill>
                  <a:srgbClr val="02B3E4"/>
                </a:solidFill>
                <a:latin typeface="Open Sans"/>
                <a:ea typeface="Open Sans"/>
                <a:cs typeface="Open Sans"/>
                <a:sym typeface="Open Sans"/>
              </a:rPr>
              <a:t>Best Practice Check: </a:t>
            </a:r>
            <a:endParaRPr sz="3200">
              <a:solidFill>
                <a:srgbClr val="02B3E4"/>
              </a:solidFill>
              <a:latin typeface="Open Sans"/>
              <a:ea typeface="Open Sans"/>
              <a:cs typeface="Open Sans"/>
              <a:sym typeface="Open Sans"/>
            </a:endParaRPr>
          </a:p>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    Three Primary Views</a:t>
            </a:r>
            <a:endParaRPr sz="3200">
              <a:solidFill>
                <a:srgbClr val="02B3E4"/>
              </a:solidFill>
              <a:latin typeface="Open Sans Light"/>
              <a:ea typeface="Open Sans Light"/>
              <a:cs typeface="Open Sans Light"/>
              <a:sym typeface="Open Sans Light"/>
            </a:endParaRPr>
          </a:p>
        </p:txBody>
      </p:sp>
      <p:sp>
        <p:nvSpPr>
          <p:cNvPr id="5" name="Google Shape;187;p44"/>
          <p:cNvSpPr txBox="1"/>
          <p:nvPr/>
        </p:nvSpPr>
        <p:spPr>
          <a:xfrm>
            <a:off x="430670" y="2079046"/>
            <a:ext cx="7211100" cy="70515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1800" dirty="0" smtClean="0">
                <a:solidFill>
                  <a:srgbClr val="525C65"/>
                </a:solidFill>
                <a:highlight>
                  <a:schemeClr val="lt1"/>
                </a:highlight>
                <a:latin typeface="Open Sans Light"/>
                <a:ea typeface="Open Sans Light"/>
                <a:cs typeface="Open Sans Light"/>
                <a:sym typeface="Open Sans Light"/>
              </a:rPr>
              <a:t>Note:</a:t>
            </a:r>
          </a:p>
          <a:p>
            <a:pPr lvl="0">
              <a:buClr>
                <a:schemeClr val="dk1"/>
              </a:buClr>
              <a:buSzPts val="1100"/>
            </a:pPr>
            <a:r>
              <a:rPr lang="en-US" sz="1800" dirty="0" smtClean="0">
                <a:solidFill>
                  <a:srgbClr val="525C65"/>
                </a:solidFill>
                <a:highlight>
                  <a:schemeClr val="lt1"/>
                </a:highlight>
                <a:latin typeface="Open Sans Light"/>
                <a:ea typeface="Open Sans Light"/>
                <a:cs typeface="Open Sans Light"/>
                <a:sym typeface="Open Sans Light"/>
              </a:rPr>
              <a:t>The Industry best </a:t>
            </a:r>
            <a:r>
              <a:rPr lang="en-US" sz="1800" dirty="0">
                <a:solidFill>
                  <a:srgbClr val="525C65"/>
                </a:solidFill>
                <a:highlight>
                  <a:schemeClr val="lt1"/>
                </a:highlight>
                <a:latin typeface="Open Sans Light"/>
                <a:ea typeface="Open Sans Light"/>
                <a:cs typeface="Open Sans Light"/>
                <a:sym typeface="Open Sans Light"/>
              </a:rPr>
              <a:t>practice </a:t>
            </a:r>
            <a:r>
              <a:rPr lang="en-US" sz="1800" dirty="0" smtClean="0">
                <a:solidFill>
                  <a:srgbClr val="525C65"/>
                </a:solidFill>
                <a:highlight>
                  <a:schemeClr val="lt1"/>
                </a:highlight>
                <a:latin typeface="Open Sans Light"/>
                <a:ea typeface="Open Sans Light"/>
                <a:cs typeface="Open Sans Light"/>
                <a:sym typeface="Open Sans Light"/>
              </a:rPr>
              <a:t>recommends to </a:t>
            </a:r>
            <a:r>
              <a:rPr lang="en-US" sz="1800" dirty="0">
                <a:solidFill>
                  <a:srgbClr val="525C65"/>
                </a:solidFill>
                <a:highlight>
                  <a:schemeClr val="lt1"/>
                </a:highlight>
                <a:latin typeface="Open Sans Light"/>
                <a:ea typeface="Open Sans Light"/>
                <a:cs typeface="Open Sans Light"/>
                <a:sym typeface="Open Sans Light"/>
              </a:rPr>
              <a:t>have three Primary views </a:t>
            </a:r>
            <a:r>
              <a:rPr lang="en-US" sz="1800" dirty="0" smtClean="0">
                <a:solidFill>
                  <a:srgbClr val="525C65"/>
                </a:solidFill>
                <a:highlight>
                  <a:schemeClr val="lt1"/>
                </a:highlight>
                <a:latin typeface="Open Sans Light"/>
                <a:ea typeface="Open Sans Light"/>
                <a:cs typeface="Open Sans Light"/>
                <a:sym typeface="Open Sans Light"/>
              </a:rPr>
              <a:t>per property  with three fundamental functionalities:</a:t>
            </a:r>
            <a:endParaRPr lang="en-US" sz="1800" dirty="0">
              <a:solidFill>
                <a:srgbClr val="525C65"/>
              </a:solidFill>
              <a:highlight>
                <a:schemeClr val="lt1"/>
              </a:highlight>
              <a:latin typeface="Open Sans Light"/>
              <a:ea typeface="Open Sans Light"/>
              <a:cs typeface="Open Sans Light"/>
              <a:sym typeface="Open Sans Light"/>
            </a:endParaRPr>
          </a:p>
          <a:p>
            <a:pPr lvl="0">
              <a:buClr>
                <a:schemeClr val="dk1"/>
              </a:buClr>
              <a:buSzPts val="1100"/>
            </a:pPr>
            <a:r>
              <a:rPr lang="en-US" sz="1800" b="1" dirty="0">
                <a:solidFill>
                  <a:srgbClr val="525C65"/>
                </a:solidFill>
                <a:highlight>
                  <a:schemeClr val="lt1"/>
                </a:highlight>
                <a:latin typeface="Open Sans Light"/>
                <a:ea typeface="Open Sans Light"/>
                <a:cs typeface="Open Sans Light"/>
                <a:sym typeface="Open Sans Light"/>
              </a:rPr>
              <a:t>1. Raw Data View </a:t>
            </a:r>
            <a:r>
              <a:rPr lang="en-US" sz="1800" dirty="0">
                <a:solidFill>
                  <a:srgbClr val="525C65"/>
                </a:solidFill>
                <a:highlight>
                  <a:schemeClr val="lt1"/>
                </a:highlight>
                <a:latin typeface="Open Sans Light"/>
                <a:ea typeface="Open Sans Light"/>
                <a:cs typeface="Open Sans Light"/>
                <a:sym typeface="Open Sans Light"/>
              </a:rPr>
              <a:t>– this is the base line view with no filter </a:t>
            </a:r>
            <a:r>
              <a:rPr lang="en-US" sz="1800" dirty="0" smtClean="0">
                <a:solidFill>
                  <a:srgbClr val="525C65"/>
                </a:solidFill>
                <a:highlight>
                  <a:schemeClr val="lt1"/>
                </a:highlight>
                <a:latin typeface="Open Sans Light"/>
                <a:ea typeface="Open Sans Light"/>
                <a:cs typeface="Open Sans Light"/>
                <a:sym typeface="Open Sans Light"/>
              </a:rPr>
              <a:t>applied;</a:t>
            </a:r>
            <a:endParaRPr lang="en-US" sz="1800" dirty="0">
              <a:solidFill>
                <a:srgbClr val="525C65"/>
              </a:solidFill>
              <a:highlight>
                <a:schemeClr val="lt1"/>
              </a:highlight>
              <a:latin typeface="Open Sans Light"/>
              <a:ea typeface="Open Sans Light"/>
              <a:cs typeface="Open Sans Light"/>
              <a:sym typeface="Open Sans Light"/>
            </a:endParaRPr>
          </a:p>
          <a:p>
            <a:pPr lvl="0">
              <a:buClr>
                <a:schemeClr val="dk1"/>
              </a:buClr>
              <a:buSzPts val="1100"/>
            </a:pPr>
            <a:r>
              <a:rPr lang="en-US" sz="1800" b="1" dirty="0">
                <a:solidFill>
                  <a:srgbClr val="525C65"/>
                </a:solidFill>
                <a:highlight>
                  <a:schemeClr val="lt1"/>
                </a:highlight>
                <a:latin typeface="Open Sans Light"/>
                <a:ea typeface="Open Sans Light"/>
                <a:cs typeface="Open Sans Light"/>
                <a:sym typeface="Open Sans Light"/>
              </a:rPr>
              <a:t>2. Master View</a:t>
            </a:r>
            <a:r>
              <a:rPr lang="en-US" sz="1800" dirty="0">
                <a:solidFill>
                  <a:srgbClr val="525C65"/>
                </a:solidFill>
                <a:highlight>
                  <a:schemeClr val="lt1"/>
                </a:highlight>
                <a:latin typeface="Open Sans Light"/>
                <a:ea typeface="Open Sans Light"/>
                <a:cs typeface="Open Sans Light"/>
                <a:sym typeface="Open Sans Light"/>
              </a:rPr>
              <a:t> – this is the live production view and has filters </a:t>
            </a:r>
            <a:r>
              <a:rPr lang="en-US" sz="1800" dirty="0" smtClean="0">
                <a:solidFill>
                  <a:srgbClr val="525C65"/>
                </a:solidFill>
                <a:highlight>
                  <a:schemeClr val="lt1"/>
                </a:highlight>
                <a:latin typeface="Open Sans Light"/>
                <a:ea typeface="Open Sans Light"/>
                <a:cs typeface="Open Sans Light"/>
                <a:sym typeface="Open Sans Light"/>
              </a:rPr>
              <a:t>applied;</a:t>
            </a:r>
            <a:endParaRPr lang="en-US" sz="1800" dirty="0">
              <a:solidFill>
                <a:srgbClr val="525C65"/>
              </a:solidFill>
              <a:highlight>
                <a:schemeClr val="lt1"/>
              </a:highlight>
              <a:latin typeface="Open Sans Light"/>
              <a:ea typeface="Open Sans Light"/>
              <a:cs typeface="Open Sans Light"/>
              <a:sym typeface="Open Sans Light"/>
            </a:endParaRPr>
          </a:p>
          <a:p>
            <a:pPr lvl="0">
              <a:buClr>
                <a:schemeClr val="dk1"/>
              </a:buClr>
              <a:buSzPts val="1100"/>
            </a:pPr>
            <a:r>
              <a:rPr lang="en-US" sz="1800" b="1" dirty="0">
                <a:solidFill>
                  <a:srgbClr val="525C65"/>
                </a:solidFill>
                <a:highlight>
                  <a:schemeClr val="lt1"/>
                </a:highlight>
                <a:latin typeface="Open Sans Light"/>
                <a:ea typeface="Open Sans Light"/>
                <a:cs typeface="Open Sans Light"/>
                <a:sym typeface="Open Sans Light"/>
              </a:rPr>
              <a:t>3. Test View</a:t>
            </a:r>
            <a:r>
              <a:rPr lang="en-US" sz="1800" dirty="0">
                <a:solidFill>
                  <a:srgbClr val="525C65"/>
                </a:solidFill>
                <a:highlight>
                  <a:schemeClr val="lt1"/>
                </a:highlight>
                <a:latin typeface="Open Sans Light"/>
                <a:ea typeface="Open Sans Light"/>
                <a:cs typeface="Open Sans Light"/>
                <a:sym typeface="Open Sans Light"/>
              </a:rPr>
              <a:t> – this is the test view prior work is rolled out to Master View.</a:t>
            </a:r>
            <a:endParaRPr lang="pt-BR" sz="1800" dirty="0">
              <a:solidFill>
                <a:srgbClr val="525C65"/>
              </a:solidFill>
              <a:highlight>
                <a:schemeClr val="lt1"/>
              </a:highlight>
              <a:latin typeface="Open Sans Light"/>
              <a:ea typeface="Open Sans Light"/>
              <a:cs typeface="Open Sans Light"/>
              <a:sym typeface="Open Sans Light"/>
            </a:endParaRPr>
          </a:p>
        </p:txBody>
      </p:sp>
      <p:pic>
        <p:nvPicPr>
          <p:cNvPr id="8" name="Picture 7"/>
          <p:cNvPicPr>
            <a:picLocks noChangeAspect="1"/>
          </p:cNvPicPr>
          <p:nvPr/>
        </p:nvPicPr>
        <p:blipFill>
          <a:blip r:embed="rId4"/>
          <a:stretch>
            <a:fillRect/>
          </a:stretch>
        </p:blipFill>
        <p:spPr>
          <a:xfrm>
            <a:off x="264895" y="5092425"/>
            <a:ext cx="7242600" cy="3674111"/>
          </a:xfrm>
          <a:prstGeom prst="rect">
            <a:avLst/>
          </a:prstGeom>
        </p:spPr>
      </p:pic>
    </p:spTree>
    <p:extLst>
      <p:ext uri="{BB962C8B-B14F-4D97-AF65-F5344CB8AC3E}">
        <p14:creationId xmlns:p14="http://schemas.microsoft.com/office/powerpoint/2010/main" val="1279445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sp>
        <p:nvSpPr>
          <p:cNvPr id="192" name="Google Shape;192;p45"/>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a:ea typeface="Open Sans"/>
                <a:cs typeface="Open Sans"/>
                <a:sym typeface="Open Sans"/>
              </a:rPr>
              <a:t>2. Best Practice Check: </a:t>
            </a:r>
            <a:endParaRPr sz="3200">
              <a:solidFill>
                <a:srgbClr val="02B3E4"/>
              </a:solidFill>
              <a:latin typeface="Open Sans"/>
              <a:ea typeface="Open Sans"/>
              <a:cs typeface="Open Sans"/>
              <a:sym typeface="Open Sans"/>
            </a:endParaRPr>
          </a:p>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    Filtering Internal Traffic</a:t>
            </a:r>
            <a:endParaRPr sz="3200">
              <a:solidFill>
                <a:srgbClr val="02B3E4"/>
              </a:solidFill>
              <a:latin typeface="Open Sans Light"/>
              <a:ea typeface="Open Sans Light"/>
              <a:cs typeface="Open Sans Light"/>
              <a:sym typeface="Open Sans Light"/>
            </a:endParaRPr>
          </a:p>
        </p:txBody>
      </p:sp>
      <p:sp>
        <p:nvSpPr>
          <p:cNvPr id="193" name="Google Shape;193;p45"/>
          <p:cNvSpPr txBox="1"/>
          <p:nvPr/>
        </p:nvSpPr>
        <p:spPr>
          <a:xfrm>
            <a:off x="296450" y="2244600"/>
            <a:ext cx="7211100" cy="7051500"/>
          </a:xfrm>
          <a:prstGeom prst="rect">
            <a:avLst/>
          </a:prstGeom>
          <a:noFill/>
          <a:ln>
            <a:noFill/>
          </a:ln>
        </p:spPr>
        <p:txBody>
          <a:bodyPr spcFirstLastPara="1" wrap="square" lIns="91425" tIns="91425" rIns="91425" bIns="91425" anchor="t" anchorCtr="0">
            <a:noAutofit/>
          </a:bodyPr>
          <a:lstStyle/>
          <a:p>
            <a:pPr lvl="0">
              <a:buSzPts val="1100"/>
            </a:pPr>
            <a:r>
              <a:rPr lang="en-US" sz="1800" dirty="0" smtClean="0">
                <a:solidFill>
                  <a:srgbClr val="525C65"/>
                </a:solidFill>
                <a:latin typeface="Open Sans Light"/>
                <a:ea typeface="Open Sans Light"/>
                <a:cs typeface="Open Sans Light"/>
                <a:sym typeface="Open Sans Light"/>
              </a:rPr>
              <a:t>The </a:t>
            </a:r>
            <a:r>
              <a:rPr lang="en-US" sz="1800" dirty="0">
                <a:solidFill>
                  <a:srgbClr val="525C65"/>
                </a:solidFill>
                <a:latin typeface="Open Sans Light"/>
                <a:ea typeface="Open Sans Light"/>
                <a:cs typeface="Open Sans Light"/>
                <a:sym typeface="Open Sans Light"/>
              </a:rPr>
              <a:t>Google Merchandise Store Demo Account does not already have this filter created, and I </a:t>
            </a:r>
            <a:r>
              <a:rPr lang="en-US" sz="1800" dirty="0" smtClean="0">
                <a:solidFill>
                  <a:srgbClr val="525C65"/>
                </a:solidFill>
                <a:latin typeface="Open Sans Light"/>
                <a:ea typeface="Open Sans Light"/>
                <a:cs typeface="Open Sans Light"/>
                <a:sym typeface="Open Sans Light"/>
              </a:rPr>
              <a:t>don</a:t>
            </a:r>
            <a:r>
              <a:rPr lang="pt-BR" sz="1800" dirty="0">
                <a:solidFill>
                  <a:srgbClr val="525C65"/>
                </a:solidFill>
                <a:latin typeface="Open Sans Light"/>
                <a:ea typeface="Open Sans Light"/>
                <a:cs typeface="Open Sans Light"/>
                <a:sym typeface="Open Sans Light"/>
              </a:rPr>
              <a:t>´</a:t>
            </a:r>
            <a:r>
              <a:rPr lang="en-US" sz="1800" dirty="0" smtClean="0">
                <a:solidFill>
                  <a:srgbClr val="525C65"/>
                </a:solidFill>
                <a:latin typeface="Open Sans Light"/>
                <a:ea typeface="Open Sans Light"/>
                <a:cs typeface="Open Sans Light"/>
                <a:sym typeface="Open Sans Light"/>
              </a:rPr>
              <a:t>t </a:t>
            </a:r>
            <a:r>
              <a:rPr lang="en-US" sz="1800" dirty="0">
                <a:solidFill>
                  <a:srgbClr val="525C65"/>
                </a:solidFill>
                <a:latin typeface="Open Sans Light"/>
                <a:ea typeface="Open Sans Light"/>
                <a:cs typeface="Open Sans Light"/>
                <a:sym typeface="Open Sans Light"/>
              </a:rPr>
              <a:t>have access to create this </a:t>
            </a:r>
            <a:r>
              <a:rPr lang="en-US" sz="1800" dirty="0" smtClean="0">
                <a:solidFill>
                  <a:srgbClr val="525C65"/>
                </a:solidFill>
                <a:latin typeface="Open Sans Light"/>
                <a:ea typeface="Open Sans Light"/>
                <a:cs typeface="Open Sans Light"/>
                <a:sym typeface="Open Sans Light"/>
              </a:rPr>
              <a:t>filter, however the </a:t>
            </a:r>
            <a:r>
              <a:rPr lang="en-US" sz="1800" dirty="0">
                <a:solidFill>
                  <a:srgbClr val="525C65"/>
                </a:solidFill>
                <a:latin typeface="Open Sans Light"/>
                <a:ea typeface="Open Sans Light"/>
                <a:cs typeface="Open Sans Light"/>
                <a:sym typeface="Open Sans Light"/>
              </a:rPr>
              <a:t>steps </a:t>
            </a:r>
            <a:r>
              <a:rPr lang="en-US" sz="1800" dirty="0" smtClean="0">
                <a:solidFill>
                  <a:srgbClr val="525C65"/>
                </a:solidFill>
                <a:latin typeface="Open Sans Light"/>
                <a:ea typeface="Open Sans Light"/>
                <a:cs typeface="Open Sans Light"/>
                <a:sym typeface="Open Sans Light"/>
              </a:rPr>
              <a:t>to create it when we have accesses are described below with images that are illustrative :</a:t>
            </a:r>
            <a:endParaRPr lang="en-US" sz="1800" dirty="0">
              <a:solidFill>
                <a:srgbClr val="525C65"/>
              </a:solidFill>
              <a:latin typeface="Open Sans Light"/>
              <a:ea typeface="Open Sans Light"/>
              <a:cs typeface="Open Sans Light"/>
              <a:sym typeface="Open Sans Light"/>
            </a:endParaRPr>
          </a:p>
          <a:p>
            <a:pPr lvl="0">
              <a:buSzPts val="1100"/>
            </a:pPr>
            <a:r>
              <a:rPr lang="en-US" sz="1800" dirty="0">
                <a:solidFill>
                  <a:srgbClr val="525C65"/>
                </a:solidFill>
                <a:latin typeface="Open Sans Light"/>
                <a:ea typeface="Open Sans Light"/>
                <a:cs typeface="Open Sans Light"/>
                <a:sym typeface="Open Sans Light"/>
              </a:rPr>
              <a:t>On Admin pane, under View, Select Test View.</a:t>
            </a:r>
          </a:p>
          <a:p>
            <a:pPr lvl="0">
              <a:buSzPts val="1100"/>
            </a:pPr>
            <a:r>
              <a:rPr lang="en-US" sz="1800" dirty="0">
                <a:solidFill>
                  <a:srgbClr val="525C65"/>
                </a:solidFill>
                <a:latin typeface="Open Sans Light"/>
                <a:ea typeface="Open Sans Light"/>
                <a:cs typeface="Open Sans Light"/>
                <a:sym typeface="Open Sans Light"/>
              </a:rPr>
              <a:t>• Click on [Filter], then [Add Filter] red button</a:t>
            </a:r>
          </a:p>
          <a:p>
            <a:pPr lvl="0">
              <a:buSzPts val="1100"/>
            </a:pPr>
            <a:r>
              <a:rPr lang="en-US" sz="1800" dirty="0">
                <a:solidFill>
                  <a:srgbClr val="525C65"/>
                </a:solidFill>
                <a:latin typeface="Open Sans Light"/>
                <a:ea typeface="Open Sans Light"/>
                <a:cs typeface="Open Sans Light"/>
                <a:sym typeface="Open Sans Light"/>
              </a:rPr>
              <a:t>• In the Add Filter to View form, select “Create new Filter”</a:t>
            </a:r>
          </a:p>
          <a:p>
            <a:pPr lvl="0">
              <a:buSzPts val="1100"/>
            </a:pPr>
            <a:r>
              <a:rPr lang="en-US" sz="1800" dirty="0">
                <a:solidFill>
                  <a:srgbClr val="525C65"/>
                </a:solidFill>
                <a:latin typeface="Open Sans Light"/>
                <a:ea typeface="Open Sans Light"/>
                <a:cs typeface="Open Sans Light"/>
                <a:sym typeface="Open Sans Light"/>
              </a:rPr>
              <a:t>• Enter a filer name such as “ Exclude internal traffic”</a:t>
            </a:r>
          </a:p>
          <a:p>
            <a:pPr lvl="0">
              <a:buSzPts val="1100"/>
            </a:pPr>
            <a:r>
              <a:rPr lang="en-US" sz="1800" dirty="0">
                <a:solidFill>
                  <a:srgbClr val="525C65"/>
                </a:solidFill>
                <a:latin typeface="Open Sans Light"/>
                <a:ea typeface="Open Sans Light"/>
                <a:cs typeface="Open Sans Light"/>
                <a:sym typeface="Open Sans Light"/>
              </a:rPr>
              <a:t>• Click [Custom] Under Filter Type</a:t>
            </a:r>
          </a:p>
          <a:p>
            <a:pPr lvl="0">
              <a:buSzPts val="1100"/>
            </a:pPr>
            <a:r>
              <a:rPr lang="en-US" sz="1800" dirty="0">
                <a:solidFill>
                  <a:srgbClr val="525C65"/>
                </a:solidFill>
                <a:latin typeface="Open Sans Light"/>
                <a:ea typeface="Open Sans Light"/>
                <a:cs typeface="Open Sans Light"/>
                <a:sym typeface="Open Sans Light"/>
              </a:rPr>
              <a:t>• In the Filter Field under the [Exclude] radio button, click [Select field] to search for IP address</a:t>
            </a:r>
          </a:p>
          <a:p>
            <a:pPr lvl="0">
              <a:buSzPts val="1100"/>
            </a:pPr>
            <a:r>
              <a:rPr lang="en-US" sz="1800" dirty="0">
                <a:solidFill>
                  <a:srgbClr val="525C65"/>
                </a:solidFill>
                <a:latin typeface="Open Sans Light"/>
                <a:ea typeface="Open Sans Light"/>
                <a:cs typeface="Open Sans Light"/>
                <a:sym typeface="Open Sans Light"/>
              </a:rPr>
              <a:t>and select it</a:t>
            </a:r>
          </a:p>
          <a:p>
            <a:pPr lvl="0">
              <a:buSzPts val="1100"/>
            </a:pPr>
            <a:r>
              <a:rPr lang="en-US" sz="1800" dirty="0">
                <a:solidFill>
                  <a:srgbClr val="525C65"/>
                </a:solidFill>
                <a:latin typeface="Open Sans Light"/>
                <a:ea typeface="Open Sans Light"/>
                <a:cs typeface="Open Sans Light"/>
                <a:sym typeface="Open Sans Light"/>
              </a:rPr>
              <a:t>• In the Filter Pattern field, enter the internal IP address. If there are a range of IP addresses,</a:t>
            </a:r>
          </a:p>
          <a:p>
            <a:pPr lvl="0">
              <a:buSzPts val="1100"/>
            </a:pPr>
            <a:r>
              <a:rPr lang="en-US" sz="1800" dirty="0">
                <a:solidFill>
                  <a:srgbClr val="525C65"/>
                </a:solidFill>
                <a:latin typeface="Open Sans Light"/>
                <a:ea typeface="Open Sans Light"/>
                <a:cs typeface="Open Sans Light"/>
                <a:sym typeface="Open Sans Light"/>
              </a:rPr>
              <a:t>enter an regular expression like ^231\.88\.156\.([1-9]|1[0-5])$ which will filter out IP range</a:t>
            </a:r>
          </a:p>
          <a:p>
            <a:pPr lvl="0">
              <a:buSzPts val="1100"/>
            </a:pPr>
            <a:r>
              <a:rPr lang="en-US" sz="1800" dirty="0">
                <a:solidFill>
                  <a:srgbClr val="525C65"/>
                </a:solidFill>
                <a:latin typeface="Open Sans Light"/>
                <a:ea typeface="Open Sans Light"/>
                <a:cs typeface="Open Sans Light"/>
                <a:sym typeface="Open Sans Light"/>
              </a:rPr>
              <a:t>from [231.88.156.1] thru [231.88.156.15]</a:t>
            </a:r>
          </a:p>
          <a:p>
            <a:pPr lvl="0">
              <a:buSzPts val="1100"/>
            </a:pPr>
            <a:r>
              <a:rPr lang="en-US" sz="1800" dirty="0">
                <a:solidFill>
                  <a:srgbClr val="525C65"/>
                </a:solidFill>
                <a:latin typeface="Open Sans Light"/>
                <a:ea typeface="Open Sans Light"/>
                <a:cs typeface="Open Sans Light"/>
                <a:sym typeface="Open Sans Light"/>
              </a:rPr>
              <a:t>• Click [Save] Button</a:t>
            </a:r>
          </a:p>
          <a:p>
            <a:pPr lvl="0">
              <a:buSzPts val="1100"/>
            </a:pPr>
            <a:r>
              <a:rPr lang="en-US" sz="1800" dirty="0">
                <a:solidFill>
                  <a:srgbClr val="525C65"/>
                </a:solidFill>
                <a:latin typeface="Open Sans Light"/>
                <a:ea typeface="Open Sans Light"/>
                <a:cs typeface="Open Sans Light"/>
                <a:sym typeface="Open Sans Light"/>
              </a:rPr>
              <a:t>• Leave this filter in Test View (like 7-10 days) to ensure it is working as expected, before copy</a:t>
            </a:r>
          </a:p>
          <a:p>
            <a:pPr lvl="0">
              <a:buSzPts val="1100"/>
            </a:pPr>
            <a:r>
              <a:rPr lang="en-US" sz="1800" dirty="0">
                <a:solidFill>
                  <a:srgbClr val="525C65"/>
                </a:solidFill>
                <a:latin typeface="Open Sans Light"/>
                <a:ea typeface="Open Sans Light"/>
                <a:cs typeface="Open Sans Light"/>
                <a:sym typeface="Open Sans Light"/>
              </a:rPr>
              <a:t>it to Master View.</a:t>
            </a:r>
            <a:endParaRPr lang="en" sz="1800" dirty="0" smtClean="0">
              <a:solidFill>
                <a:srgbClr val="525C65"/>
              </a:solidFill>
              <a:latin typeface="Open Sans Light"/>
              <a:ea typeface="Open Sans Light"/>
              <a:cs typeface="Open Sans Light"/>
              <a:sym typeface="Open Sans Ligh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sp>
        <p:nvSpPr>
          <p:cNvPr id="192" name="Google Shape;192;p45"/>
          <p:cNvSpPr txBox="1">
            <a:spLocks noGrp="1"/>
          </p:cNvSpPr>
          <p:nvPr>
            <p:ph type="title"/>
          </p:nvPr>
        </p:nvSpPr>
        <p:spPr>
          <a:xfrm>
            <a:off x="264895" y="959146"/>
            <a:ext cx="7242600" cy="11199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02B3E4"/>
                </a:solidFill>
                <a:latin typeface="Open Sans"/>
                <a:ea typeface="Open Sans"/>
                <a:cs typeface="Open Sans"/>
                <a:sym typeface="Open Sans"/>
              </a:rPr>
              <a:t>2. Best Practice Check: </a:t>
            </a:r>
            <a:endParaRPr sz="3200">
              <a:solidFill>
                <a:srgbClr val="02B3E4"/>
              </a:solidFill>
              <a:latin typeface="Open Sans"/>
              <a:ea typeface="Open Sans"/>
              <a:cs typeface="Open Sans"/>
              <a:sym typeface="Open Sans"/>
            </a:endParaRPr>
          </a:p>
          <a:p>
            <a:pPr marL="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    Filtering Internal Traffic</a:t>
            </a:r>
            <a:endParaRPr sz="3200">
              <a:solidFill>
                <a:srgbClr val="02B3E4"/>
              </a:solidFill>
              <a:latin typeface="Open Sans Light"/>
              <a:ea typeface="Open Sans Light"/>
              <a:cs typeface="Open Sans Light"/>
              <a:sym typeface="Open Sans Light"/>
            </a:endParaRPr>
          </a:p>
        </p:txBody>
      </p:sp>
      <p:pic>
        <p:nvPicPr>
          <p:cNvPr id="3" name="Picture 2"/>
          <p:cNvPicPr>
            <a:picLocks noChangeAspect="1"/>
          </p:cNvPicPr>
          <p:nvPr/>
        </p:nvPicPr>
        <p:blipFill>
          <a:blip r:embed="rId4"/>
          <a:stretch>
            <a:fillRect/>
          </a:stretch>
        </p:blipFill>
        <p:spPr>
          <a:xfrm>
            <a:off x="264895" y="2586446"/>
            <a:ext cx="8540551" cy="2978331"/>
          </a:xfrm>
          <a:prstGeom prst="rect">
            <a:avLst/>
          </a:prstGeom>
        </p:spPr>
      </p:pic>
      <p:pic>
        <p:nvPicPr>
          <p:cNvPr id="4" name="Picture 3"/>
          <p:cNvPicPr>
            <a:picLocks noChangeAspect="1"/>
          </p:cNvPicPr>
          <p:nvPr/>
        </p:nvPicPr>
        <p:blipFill>
          <a:blip r:embed="rId5"/>
          <a:stretch>
            <a:fillRect/>
          </a:stretch>
        </p:blipFill>
        <p:spPr>
          <a:xfrm>
            <a:off x="-1" y="6184112"/>
            <a:ext cx="8760931" cy="1980174"/>
          </a:xfrm>
          <a:prstGeom prst="rect">
            <a:avLst/>
          </a:prstGeom>
        </p:spPr>
      </p:pic>
    </p:spTree>
    <p:extLst>
      <p:ext uri="{BB962C8B-B14F-4D97-AF65-F5344CB8AC3E}">
        <p14:creationId xmlns:p14="http://schemas.microsoft.com/office/powerpoint/2010/main" val="3682383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7"/>
        <p:cNvGrpSpPr/>
        <p:nvPr/>
      </p:nvGrpSpPr>
      <p:grpSpPr>
        <a:xfrm>
          <a:off x="0" y="0"/>
          <a:ext cx="0" cy="0"/>
          <a:chOff x="0" y="0"/>
          <a:chExt cx="0" cy="0"/>
        </a:xfrm>
      </p:grpSpPr>
      <p:sp>
        <p:nvSpPr>
          <p:cNvPr id="198" name="Google Shape;198;p46"/>
          <p:cNvSpPr txBox="1">
            <a:spLocks noGrp="1"/>
          </p:cNvSpPr>
          <p:nvPr>
            <p:ph type="ctrTitle"/>
          </p:nvPr>
        </p:nvSpPr>
        <p:spPr>
          <a:xfrm>
            <a:off x="347400" y="1947675"/>
            <a:ext cx="7077600" cy="2915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Part Two:</a:t>
            </a:r>
            <a:r>
              <a:rPr lang="en" sz="4800" b="1">
                <a:solidFill>
                  <a:srgbClr val="FAFBFC"/>
                </a:solidFill>
              </a:rPr>
              <a:t> </a:t>
            </a:r>
            <a:endParaRPr sz="4800">
              <a:solidFill>
                <a:srgbClr val="FAFBFC"/>
              </a:solidFill>
              <a:latin typeface="Open Sans Light"/>
              <a:ea typeface="Open Sans Light"/>
              <a:cs typeface="Open Sans Light"/>
              <a:sym typeface="Open Sans Light"/>
            </a:endParaRPr>
          </a:p>
          <a:p>
            <a:pPr marL="0" lvl="0" indent="0" algn="l" rtl="0">
              <a:spcBef>
                <a:spcPts val="0"/>
              </a:spcBef>
              <a:spcAft>
                <a:spcPts val="0"/>
              </a:spcAft>
              <a:buNone/>
            </a:pPr>
            <a:r>
              <a:rPr lang="en" sz="4800">
                <a:solidFill>
                  <a:srgbClr val="FAFBFC"/>
                </a:solidFill>
                <a:latin typeface="Open Sans Light"/>
                <a:ea typeface="Open Sans Light"/>
                <a:cs typeface="Open Sans Light"/>
                <a:sym typeface="Open Sans Light"/>
              </a:rPr>
              <a:t>Data Exploration</a:t>
            </a:r>
            <a:endParaRPr sz="3600">
              <a:solidFill>
                <a:srgbClr val="FAFBFC"/>
              </a:solidFill>
              <a:latin typeface="Open Sans"/>
              <a:ea typeface="Open Sans"/>
              <a:cs typeface="Open Sans"/>
              <a:sym typeface="Open Sans"/>
            </a:endParaRPr>
          </a:p>
        </p:txBody>
      </p:sp>
      <p:sp>
        <p:nvSpPr>
          <p:cNvPr id="199" name="Google Shape;199;p46"/>
          <p:cNvSpPr/>
          <p:nvPr/>
        </p:nvSpPr>
        <p:spPr>
          <a:xfrm>
            <a:off x="964649" y="4818975"/>
            <a:ext cx="716700" cy="44100"/>
          </a:xfrm>
          <a:prstGeom prst="rect">
            <a:avLst/>
          </a:prstGeom>
          <a:solidFill>
            <a:srgbClr val="15C26B"/>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Standard Display - Audience</a:t>
            </a:r>
            <a:endParaRPr sz="3200">
              <a:solidFill>
                <a:srgbClr val="02B3E4"/>
              </a:solidFill>
              <a:latin typeface="Open Sans Light"/>
              <a:ea typeface="Open Sans Light"/>
              <a:cs typeface="Open Sans Light"/>
              <a:sym typeface="Open Sans Light"/>
            </a:endParaRPr>
          </a:p>
          <a:p>
            <a:pPr marL="0" marR="0" lvl="0" indent="0" algn="l" rtl="0">
              <a:lnSpc>
                <a:spcPct val="115000"/>
              </a:lnSpc>
              <a:spcBef>
                <a:spcPts val="0"/>
              </a:spcBef>
              <a:spcAft>
                <a:spcPts val="0"/>
              </a:spcAft>
              <a:buNone/>
            </a:pPr>
            <a:endParaRPr sz="2400">
              <a:solidFill>
                <a:srgbClr val="02B3E4"/>
              </a:solidFill>
              <a:latin typeface="Open Sans Light"/>
              <a:ea typeface="Open Sans Light"/>
              <a:cs typeface="Open Sans Light"/>
              <a:sym typeface="Open Sans Light"/>
            </a:endParaRPr>
          </a:p>
        </p:txBody>
      </p:sp>
      <p:sp>
        <p:nvSpPr>
          <p:cNvPr id="212" name="Google Shape;212;p48"/>
          <p:cNvSpPr txBox="1">
            <a:spLocks noGrp="1"/>
          </p:cNvSpPr>
          <p:nvPr>
            <p:ph type="body" idx="1"/>
          </p:nvPr>
        </p:nvSpPr>
        <p:spPr>
          <a:xfrm>
            <a:off x="276225" y="1430221"/>
            <a:ext cx="7242600" cy="13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From the Audience Overview Report</a:t>
            </a:r>
            <a:r>
              <a:rPr lang="en" b="1" dirty="0" smtClean="0"/>
              <a:t>, I selected </a:t>
            </a:r>
            <a:r>
              <a:rPr lang="en" b="1" dirty="0" smtClean="0"/>
              <a:t> the following time period of </a:t>
            </a:r>
            <a:r>
              <a:rPr lang="en" b="1" dirty="0" smtClean="0"/>
              <a:t>three month</a:t>
            </a:r>
            <a:r>
              <a:rPr lang="en-US" b="1" dirty="0" smtClean="0"/>
              <a:t>: from 01</a:t>
            </a:r>
            <a:r>
              <a:rPr lang="en-US" b="1" baseline="30000" dirty="0" smtClean="0"/>
              <a:t>st</a:t>
            </a:r>
            <a:r>
              <a:rPr lang="en-US" b="1" dirty="0" smtClean="0"/>
              <a:t> April until 30</a:t>
            </a:r>
            <a:r>
              <a:rPr lang="en-US" b="1" baseline="30000" dirty="0" smtClean="0"/>
              <a:t>th</a:t>
            </a:r>
            <a:r>
              <a:rPr lang="en-US" b="1" dirty="0" smtClean="0"/>
              <a:t> June - 2018</a:t>
            </a:r>
            <a:r>
              <a:rPr lang="en" b="1" dirty="0" smtClean="0"/>
              <a:t> to explore the following points. </a:t>
            </a:r>
          </a:p>
          <a:p>
            <a:pPr marL="0" lvl="0" indent="0" algn="l" rtl="0">
              <a:spcBef>
                <a:spcPts val="0"/>
              </a:spcBef>
              <a:spcAft>
                <a:spcPts val="0"/>
              </a:spcAft>
              <a:buNone/>
            </a:pPr>
            <a:endParaRPr lang="en" b="1" dirty="0" smtClean="0"/>
          </a:p>
          <a:p>
            <a:pPr marL="0" lvl="0" indent="0" algn="l" rtl="0">
              <a:spcBef>
                <a:spcPts val="0"/>
              </a:spcBef>
              <a:spcAft>
                <a:spcPts val="0"/>
              </a:spcAft>
              <a:buNone/>
            </a:pPr>
            <a:r>
              <a:rPr lang="en" b="1" dirty="0" smtClean="0"/>
              <a:t>2.1.</a:t>
            </a:r>
            <a:r>
              <a:rPr lang="en" b="1" dirty="0" smtClean="0"/>
              <a:t>Which </a:t>
            </a:r>
            <a:r>
              <a:rPr lang="en" b="1" dirty="0"/>
              <a:t>week had the most </a:t>
            </a:r>
            <a:r>
              <a:rPr lang="en" b="1" dirty="0" smtClean="0"/>
              <a:t>visitors ?</a:t>
            </a:r>
          </a:p>
          <a:p>
            <a:pPr marL="0" lvl="0" indent="0">
              <a:buNone/>
            </a:pPr>
            <a:r>
              <a:rPr lang="en-US" b="1" dirty="0" smtClean="0"/>
              <a:t>The week that had most visitors was the week of May, from 06</a:t>
            </a:r>
            <a:r>
              <a:rPr lang="en-US" b="1" baseline="30000" dirty="0" smtClean="0"/>
              <a:t>th</a:t>
            </a:r>
            <a:r>
              <a:rPr lang="en-US" b="1" dirty="0" smtClean="0"/>
              <a:t> – 12</a:t>
            </a:r>
            <a:r>
              <a:rPr lang="en-US" b="1" baseline="30000" dirty="0" smtClean="0"/>
              <a:t>th</a:t>
            </a:r>
            <a:r>
              <a:rPr lang="en-US" b="1" dirty="0" smtClean="0"/>
              <a:t>  with 18.759 visitors.</a:t>
            </a:r>
            <a:endParaRPr lang="en" b="1"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0"/>
              </a:spcBef>
              <a:spcAft>
                <a:spcPts val="0"/>
              </a:spcAft>
              <a:buNone/>
            </a:pPr>
            <a:endParaRPr lang="en" dirty="0"/>
          </a:p>
          <a:p>
            <a:pPr marL="0" lvl="0" indent="0" algn="l" rtl="0">
              <a:spcBef>
                <a:spcPts val="0"/>
              </a:spcBef>
              <a:spcAft>
                <a:spcPts val="0"/>
              </a:spcAft>
              <a:buNone/>
            </a:pPr>
            <a:endParaRPr lang="en" dirty="0" smtClean="0"/>
          </a:p>
          <a:p>
            <a:pPr marL="0" lvl="0" indent="0" algn="l" rtl="0">
              <a:spcBef>
                <a:spcPts val="1600"/>
              </a:spcBef>
              <a:spcAft>
                <a:spcPts val="1600"/>
              </a:spcAft>
              <a:buNone/>
            </a:pPr>
            <a:endParaRPr dirty="0"/>
          </a:p>
        </p:txBody>
      </p:sp>
      <p:sp>
        <p:nvSpPr>
          <p:cNvPr id="213" name="Google Shape;213;p48"/>
          <p:cNvSpPr txBox="1"/>
          <p:nvPr/>
        </p:nvSpPr>
        <p:spPr>
          <a:xfrm>
            <a:off x="276225" y="9496425"/>
            <a:ext cx="73437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 name="Picture 3"/>
          <p:cNvPicPr>
            <a:picLocks noChangeAspect="1"/>
          </p:cNvPicPr>
          <p:nvPr/>
        </p:nvPicPr>
        <p:blipFill rotWithShape="1">
          <a:blip r:embed="rId3"/>
          <a:srcRect t="9572" r="1322" b="5746"/>
          <a:stretch/>
        </p:blipFill>
        <p:spPr>
          <a:xfrm>
            <a:off x="42774" y="4075611"/>
            <a:ext cx="7577151" cy="3657600"/>
          </a:xfrm>
          <a:prstGeom prst="rect">
            <a:avLst/>
          </a:prstGeom>
        </p:spPr>
      </p:pic>
    </p:spTree>
    <p:extLst>
      <p:ext uri="{BB962C8B-B14F-4D97-AF65-F5344CB8AC3E}">
        <p14:creationId xmlns:p14="http://schemas.microsoft.com/office/powerpoint/2010/main" val="3591039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4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 sz="3200">
                <a:solidFill>
                  <a:srgbClr val="02B3E4"/>
                </a:solidFill>
                <a:latin typeface="Open Sans Light"/>
                <a:ea typeface="Open Sans Light"/>
                <a:cs typeface="Open Sans Light"/>
                <a:sym typeface="Open Sans Light"/>
              </a:rPr>
              <a:t>Standard Display - Audience</a:t>
            </a:r>
            <a:endParaRPr sz="3200">
              <a:solidFill>
                <a:srgbClr val="02B3E4"/>
              </a:solidFill>
              <a:latin typeface="Open Sans Light"/>
              <a:ea typeface="Open Sans Light"/>
              <a:cs typeface="Open Sans Light"/>
              <a:sym typeface="Open Sans Light"/>
            </a:endParaRPr>
          </a:p>
          <a:p>
            <a:pPr marL="0" marR="0" lvl="0" indent="0" algn="l" rtl="0">
              <a:lnSpc>
                <a:spcPct val="115000"/>
              </a:lnSpc>
              <a:spcBef>
                <a:spcPts val="0"/>
              </a:spcBef>
              <a:spcAft>
                <a:spcPts val="0"/>
              </a:spcAft>
              <a:buNone/>
            </a:pPr>
            <a:endParaRPr sz="2400">
              <a:solidFill>
                <a:srgbClr val="02B3E4"/>
              </a:solidFill>
              <a:latin typeface="Open Sans Light"/>
              <a:ea typeface="Open Sans Light"/>
              <a:cs typeface="Open Sans Light"/>
              <a:sym typeface="Open Sans Light"/>
            </a:endParaRPr>
          </a:p>
        </p:txBody>
      </p:sp>
      <p:sp>
        <p:nvSpPr>
          <p:cNvPr id="212" name="Google Shape;212;p48"/>
          <p:cNvSpPr txBox="1">
            <a:spLocks noGrp="1"/>
          </p:cNvSpPr>
          <p:nvPr>
            <p:ph type="body" idx="1"/>
          </p:nvPr>
        </p:nvSpPr>
        <p:spPr>
          <a:xfrm>
            <a:off x="264950" y="1686225"/>
            <a:ext cx="7242600" cy="134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smtClean="0"/>
              <a:t>2.2.Which </a:t>
            </a:r>
            <a:r>
              <a:rPr lang="en" dirty="0"/>
              <a:t>week had the fewest visitors to your site? </a:t>
            </a:r>
            <a:endParaRPr lang="en" dirty="0" smtClean="0"/>
          </a:p>
          <a:p>
            <a:pPr marL="0" indent="0">
              <a:buNone/>
            </a:pPr>
            <a:r>
              <a:rPr lang="en-US" b="1" dirty="0"/>
              <a:t>The week that had </a:t>
            </a:r>
            <a:r>
              <a:rPr lang="en-US" b="1" dirty="0" smtClean="0"/>
              <a:t>fewest  </a:t>
            </a:r>
            <a:r>
              <a:rPr lang="en-US" b="1" dirty="0"/>
              <a:t>visitors was the </a:t>
            </a:r>
            <a:r>
              <a:rPr lang="en-US" b="1" dirty="0" smtClean="0"/>
              <a:t>week of June, from 17</a:t>
            </a:r>
            <a:r>
              <a:rPr lang="en-US" b="1" baseline="30000" dirty="0" smtClean="0"/>
              <a:t>th</a:t>
            </a:r>
            <a:r>
              <a:rPr lang="en-US" b="1" dirty="0" smtClean="0"/>
              <a:t> </a:t>
            </a:r>
            <a:r>
              <a:rPr lang="en-US" b="1" dirty="0"/>
              <a:t>– </a:t>
            </a:r>
            <a:r>
              <a:rPr lang="en-US" b="1" dirty="0" smtClean="0"/>
              <a:t>23</a:t>
            </a:r>
            <a:r>
              <a:rPr lang="en-US" b="1" baseline="30000" dirty="0" smtClean="0"/>
              <a:t>rd</a:t>
            </a:r>
            <a:r>
              <a:rPr lang="en-US" b="1" dirty="0" smtClean="0"/>
              <a:t> with 14.296 </a:t>
            </a:r>
            <a:r>
              <a:rPr lang="en-US" b="1" dirty="0"/>
              <a:t>visitors.</a:t>
            </a:r>
            <a:endParaRPr lang="en" b="1" dirty="0"/>
          </a:p>
          <a:p>
            <a:pPr marL="0" lvl="0" indent="0" algn="l" rtl="0">
              <a:spcBef>
                <a:spcPts val="0"/>
              </a:spcBef>
              <a:spcAft>
                <a:spcPts val="0"/>
              </a:spcAft>
              <a:buNone/>
            </a:pPr>
            <a:r>
              <a:rPr lang="en" dirty="0" smtClean="0"/>
              <a:t> </a:t>
            </a:r>
            <a:endParaRPr dirty="0"/>
          </a:p>
          <a:p>
            <a:pPr marL="0" lvl="0" indent="0" algn="l" rtl="0">
              <a:spcBef>
                <a:spcPts val="1600"/>
              </a:spcBef>
              <a:spcAft>
                <a:spcPts val="1600"/>
              </a:spcAft>
              <a:buNone/>
            </a:pPr>
            <a:endParaRPr dirty="0"/>
          </a:p>
        </p:txBody>
      </p:sp>
      <p:sp>
        <p:nvSpPr>
          <p:cNvPr id="213" name="Google Shape;213;p48"/>
          <p:cNvSpPr txBox="1"/>
          <p:nvPr/>
        </p:nvSpPr>
        <p:spPr>
          <a:xfrm>
            <a:off x="276225" y="9496425"/>
            <a:ext cx="7343700" cy="44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 name="Picture 2"/>
          <p:cNvPicPr>
            <a:picLocks noChangeAspect="1"/>
          </p:cNvPicPr>
          <p:nvPr/>
        </p:nvPicPr>
        <p:blipFill rotWithShape="1">
          <a:blip r:embed="rId3"/>
          <a:srcRect t="10254" r="1393" b="5809"/>
          <a:stretch/>
        </p:blipFill>
        <p:spPr>
          <a:xfrm>
            <a:off x="264945" y="3510783"/>
            <a:ext cx="7290768" cy="3490907"/>
          </a:xfrm>
          <a:prstGeom prst="rect">
            <a:avLst/>
          </a:prstGeom>
        </p:spPr>
      </p:pic>
    </p:spTree>
    <p:extLst>
      <p:ext uri="{BB962C8B-B14F-4D97-AF65-F5344CB8AC3E}">
        <p14:creationId xmlns:p14="http://schemas.microsoft.com/office/powerpoint/2010/main" val="2268775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1584</TotalTime>
  <Words>1956</Words>
  <Application>Microsoft Office PowerPoint</Application>
  <PresentationFormat>Custom</PresentationFormat>
  <Paragraphs>164</Paragraphs>
  <Slides>31</Slides>
  <Notes>31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31</vt:i4>
      </vt:variant>
    </vt:vector>
  </HeadingPairs>
  <TitlesOfParts>
    <vt:vector size="39" baseType="lpstr">
      <vt:lpstr>Helvetica Neue</vt:lpstr>
      <vt:lpstr>Open Sans SemiBold</vt:lpstr>
      <vt:lpstr>Open Sans</vt:lpstr>
      <vt:lpstr>Open Sans Light</vt:lpstr>
      <vt:lpstr>Arial</vt:lpstr>
      <vt:lpstr>Simple Light</vt:lpstr>
      <vt:lpstr>Simple Light</vt:lpstr>
      <vt:lpstr>Simple Light</vt:lpstr>
      <vt:lpstr>PowerPoint Presentation</vt:lpstr>
      <vt:lpstr>Part One:  Primary Views &amp; Filters </vt:lpstr>
      <vt:lpstr>Best Practice Check:      Three Primary Views</vt:lpstr>
      <vt:lpstr>Best Practice Check:      Three Primary Views</vt:lpstr>
      <vt:lpstr>2. Best Practice Check:      Filtering Internal Traffic</vt:lpstr>
      <vt:lpstr>2. Best Practice Check:      Filtering Internal Traffic</vt:lpstr>
      <vt:lpstr>Part Two:  Data Exploration</vt:lpstr>
      <vt:lpstr>Standard Display - Audience </vt:lpstr>
      <vt:lpstr>Standard Display - Audience </vt:lpstr>
      <vt:lpstr>Standard Display - Audience </vt:lpstr>
      <vt:lpstr>Standard Display: Acquisition</vt:lpstr>
      <vt:lpstr>Standard Display: Acquisition</vt:lpstr>
      <vt:lpstr>Standard Display: Acquisition</vt:lpstr>
      <vt:lpstr>Percentage Display: Conversion</vt:lpstr>
      <vt:lpstr>Percentage Display: Conversion</vt:lpstr>
      <vt:lpstr>Comparison Display:  Behavior</vt:lpstr>
      <vt:lpstr>Percentage Display:  Audience</vt:lpstr>
      <vt:lpstr>Percentage Display:  Audience</vt:lpstr>
      <vt:lpstr>Part Three:  Segmentation</vt:lpstr>
      <vt:lpstr>Audience Segment: Characteristic</vt:lpstr>
      <vt:lpstr>Audience Segment: Characteristic</vt:lpstr>
      <vt:lpstr>Audience Segment: Characteristic</vt:lpstr>
      <vt:lpstr>Audience Segment: Geography</vt:lpstr>
      <vt:lpstr>Audience Segment: Geography</vt:lpstr>
      <vt:lpstr>Audience Segment: Geography</vt:lpstr>
      <vt:lpstr>Audience Segment: User Behavior</vt:lpstr>
      <vt:lpstr>Audience Segment: User Behavior</vt:lpstr>
      <vt:lpstr>Audience Segment: User Behavior</vt:lpstr>
      <vt:lpstr>Audience Segment: User Behavior</vt:lpstr>
      <vt:lpstr>Audience Segment: User Behavior</vt:lpstr>
      <vt:lpstr> NÉLIO MACOMBO Portfolio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MacOmbo, Nelio, Vodacom Mozambique</dc:creator>
  <cp:lastModifiedBy>MacOmbo, Nelio, Vodacom Mozambique</cp:lastModifiedBy>
  <cp:revision>51</cp:revision>
  <dcterms:modified xsi:type="dcterms:W3CDTF">2020-04-09T11:36:56Z</dcterms:modified>
</cp:coreProperties>
</file>